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7" r:id="rId4"/>
    <p:sldMasterId id="2147483750" r:id="rId5"/>
  </p:sldMasterIdLst>
  <p:notesMasterIdLst>
    <p:notesMasterId r:id="rId66"/>
  </p:notesMasterIdLst>
  <p:handoutMasterIdLst>
    <p:handoutMasterId r:id="rId67"/>
  </p:handoutMasterIdLst>
  <p:sldIdLst>
    <p:sldId id="266" r:id="rId6"/>
    <p:sldId id="269" r:id="rId7"/>
    <p:sldId id="268" r:id="rId8"/>
    <p:sldId id="267" r:id="rId9"/>
    <p:sldId id="270" r:id="rId10"/>
    <p:sldId id="271" r:id="rId11"/>
    <p:sldId id="272" r:id="rId12"/>
    <p:sldId id="277" r:id="rId13"/>
    <p:sldId id="279" r:id="rId14"/>
    <p:sldId id="278" r:id="rId15"/>
    <p:sldId id="280" r:id="rId16"/>
    <p:sldId id="281" r:id="rId17"/>
    <p:sldId id="274" r:id="rId18"/>
    <p:sldId id="319" r:id="rId19"/>
    <p:sldId id="320" r:id="rId20"/>
    <p:sldId id="321" r:id="rId21"/>
    <p:sldId id="322" r:id="rId22"/>
    <p:sldId id="323" r:id="rId23"/>
    <p:sldId id="324" r:id="rId24"/>
    <p:sldId id="325" r:id="rId25"/>
    <p:sldId id="326" r:id="rId26"/>
    <p:sldId id="327" r:id="rId27"/>
    <p:sldId id="328" r:id="rId28"/>
    <p:sldId id="332" r:id="rId29"/>
    <p:sldId id="329" r:id="rId30"/>
    <p:sldId id="330" r:id="rId31"/>
    <p:sldId id="333" r:id="rId32"/>
    <p:sldId id="295" r:id="rId33"/>
    <p:sldId id="282" r:id="rId34"/>
    <p:sldId id="283" r:id="rId35"/>
    <p:sldId id="318" r:id="rId36"/>
    <p:sldId id="284" r:id="rId37"/>
    <p:sldId id="285" r:id="rId38"/>
    <p:sldId id="286" r:id="rId39"/>
    <p:sldId id="287" r:id="rId40"/>
    <p:sldId id="288" r:id="rId41"/>
    <p:sldId id="335" r:id="rId42"/>
    <p:sldId id="336" r:id="rId43"/>
    <p:sldId id="289" r:id="rId44"/>
    <p:sldId id="290" r:id="rId45"/>
    <p:sldId id="291" r:id="rId46"/>
    <p:sldId id="292" r:id="rId47"/>
    <p:sldId id="293" r:id="rId48"/>
    <p:sldId id="294" r:id="rId49"/>
    <p:sldId id="296" r:id="rId50"/>
    <p:sldId id="297" r:id="rId51"/>
    <p:sldId id="298" r:id="rId52"/>
    <p:sldId id="299" r:id="rId53"/>
    <p:sldId id="303" r:id="rId54"/>
    <p:sldId id="301" r:id="rId55"/>
    <p:sldId id="334" r:id="rId56"/>
    <p:sldId id="302" r:id="rId57"/>
    <p:sldId id="312" r:id="rId58"/>
    <p:sldId id="313" r:id="rId59"/>
    <p:sldId id="314" r:id="rId60"/>
    <p:sldId id="315" r:id="rId61"/>
    <p:sldId id="316" r:id="rId62"/>
    <p:sldId id="310" r:id="rId63"/>
    <p:sldId id="317" r:id="rId64"/>
    <p:sldId id="275" r:id="rId65"/>
  </p:sldIdLst>
  <p:sldSz cx="12192000" cy="6858000"/>
  <p:notesSz cx="7010400" cy="92964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7DA454-50ED-493E-9006-D8D03DF94456}" v="14" dt="2019-04-09T14:35:10.2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notesMaster" Target="notesMasters/notesMaster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72"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chran, Jennifer" userId="S::cochraj1@ohio.edu::0616af94-ae42-434d-b271-91ae13db6df2" providerId="AD" clId="Web-{647DA454-50ED-493E-9006-D8D03DF94456}"/>
    <pc:docChg chg="modSld">
      <pc:chgData name="Cochran, Jennifer" userId="S::cochraj1@ohio.edu::0616af94-ae42-434d-b271-91ae13db6df2" providerId="AD" clId="Web-{647DA454-50ED-493E-9006-D8D03DF94456}" dt="2019-04-09T14:35:10.291" v="13" actId="20577"/>
      <pc:docMkLst>
        <pc:docMk/>
      </pc:docMkLst>
      <pc:sldChg chg="modSp">
        <pc:chgData name="Cochran, Jennifer" userId="S::cochraj1@ohio.edu::0616af94-ae42-434d-b271-91ae13db6df2" providerId="AD" clId="Web-{647DA454-50ED-493E-9006-D8D03DF94456}" dt="2019-04-09T14:35:10.291" v="12" actId="20577"/>
        <pc:sldMkLst>
          <pc:docMk/>
          <pc:sldMk cId="3165840068" sldId="299"/>
        </pc:sldMkLst>
        <pc:spChg chg="mod">
          <ac:chgData name="Cochran, Jennifer" userId="S::cochraj1@ohio.edu::0616af94-ae42-434d-b271-91ae13db6df2" providerId="AD" clId="Web-{647DA454-50ED-493E-9006-D8D03DF94456}" dt="2019-04-09T14:35:10.291" v="12" actId="20577"/>
          <ac:spMkLst>
            <pc:docMk/>
            <pc:sldMk cId="3165840068" sldId="299"/>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2AB513A-4367-954F-8B4E-B3ACE1F43750}" type="datetimeFigureOut">
              <a:rPr lang="en-US" smtClean="0"/>
              <a:t>4/9/2019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8C7CC903-D83C-9941-A2C7-15D43A8B4DB6}" type="slidenum">
              <a:rPr lang="en-US" smtClean="0"/>
              <a:t>‹#›</a:t>
            </a:fld>
            <a:endParaRPr lang="en-US"/>
          </a:p>
        </p:txBody>
      </p:sp>
    </p:spTree>
    <p:extLst>
      <p:ext uri="{BB962C8B-B14F-4D97-AF65-F5344CB8AC3E}">
        <p14:creationId xmlns:p14="http://schemas.microsoft.com/office/powerpoint/2010/main" val="559716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466A6B7-70AC-FA42-B0BF-60CEBFDDE76E}" type="datetimeFigureOut">
              <a:rPr lang="en-US" smtClean="0"/>
              <a:t>4/9/2019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77447DE-007B-464E-9DA9-501168DD47C6}" type="slidenum">
              <a:rPr lang="en-US" smtClean="0"/>
              <a:t>‹#›</a:t>
            </a:fld>
            <a:endParaRPr lang="en-US"/>
          </a:p>
        </p:txBody>
      </p:sp>
    </p:spTree>
    <p:extLst>
      <p:ext uri="{BB962C8B-B14F-4D97-AF65-F5344CB8AC3E}">
        <p14:creationId xmlns:p14="http://schemas.microsoft.com/office/powerpoint/2010/main" val="1742612291"/>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65742"/>
            <a:ext cx="10972800" cy="1901107"/>
          </a:xfrm>
          <a:prstGeom prst="rect">
            <a:avLst/>
          </a:prstGeom>
        </p:spPr>
        <p:txBody>
          <a:bodyPr vert="horz">
            <a:normAutofit/>
          </a:bodyPr>
          <a:lstStyle>
            <a:lvl1pPr>
              <a:defRPr sz="6000" b="1">
                <a:solidFill>
                  <a:schemeClr val="bg2"/>
                </a:solidFill>
                <a:latin typeface="Arial"/>
                <a:cs typeface="Arial"/>
              </a:defRPr>
            </a:lvl1pPr>
          </a:lstStyle>
          <a:p>
            <a:r>
              <a:rPr lang="en-US"/>
              <a:t>Click to edit Master title style – 2 line Committee Header</a:t>
            </a:r>
            <a:br>
              <a:rPr lang="en-US"/>
            </a:br>
            <a:endParaRPr lang="en-US"/>
          </a:p>
        </p:txBody>
      </p:sp>
      <p:sp>
        <p:nvSpPr>
          <p:cNvPr id="13" name="Text Placeholder 12"/>
          <p:cNvSpPr>
            <a:spLocks noGrp="1"/>
          </p:cNvSpPr>
          <p:nvPr>
            <p:ph type="body" sz="quarter" idx="10"/>
          </p:nvPr>
        </p:nvSpPr>
        <p:spPr>
          <a:xfrm>
            <a:off x="3001884" y="2373775"/>
            <a:ext cx="6100233" cy="372533"/>
          </a:xfrm>
          <a:prstGeom prst="rect">
            <a:avLst/>
          </a:prstGeom>
        </p:spPr>
        <p:txBody>
          <a:bodyPr vert="horz">
            <a:normAutofit/>
          </a:bodyPr>
          <a:lstStyle>
            <a:lvl1pPr marL="0" indent="0" algn="ctr">
              <a:buNone/>
              <a:defRPr sz="2400" b="0" i="0">
                <a:solidFill>
                  <a:schemeClr val="tx1">
                    <a:lumMod val="75000"/>
                  </a:schemeClr>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7" name="Text Placeholder 12"/>
          <p:cNvSpPr>
            <a:spLocks noGrp="1"/>
          </p:cNvSpPr>
          <p:nvPr>
            <p:ph type="body" sz="quarter" idx="12"/>
          </p:nvPr>
        </p:nvSpPr>
        <p:spPr>
          <a:xfrm>
            <a:off x="3001882" y="4686285"/>
            <a:ext cx="6100233" cy="485377"/>
          </a:xfrm>
          <a:prstGeom prst="rect">
            <a:avLst/>
          </a:prstGeom>
        </p:spPr>
        <p:txBody>
          <a:bodyPr vert="horz">
            <a:normAutofit/>
          </a:bodyPr>
          <a:lstStyle>
            <a:lvl1pPr marL="0" indent="0" algn="ctr">
              <a:buNone/>
              <a:defRPr sz="3200" b="1" i="0">
                <a:solidFill>
                  <a:schemeClr val="tx1">
                    <a:lumMod val="75000"/>
                  </a:schemeClr>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1313611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Image (No body copy)">
    <p:spTree>
      <p:nvGrpSpPr>
        <p:cNvPr id="1" name=""/>
        <p:cNvGrpSpPr/>
        <p:nvPr/>
      </p:nvGrpSpPr>
      <p:grpSpPr>
        <a:xfrm>
          <a:off x="0" y="0"/>
          <a:ext cx="0" cy="0"/>
          <a:chOff x="0" y="0"/>
          <a:chExt cx="0" cy="0"/>
        </a:xfrm>
      </p:grpSpPr>
      <p:sp>
        <p:nvSpPr>
          <p:cNvPr id="3" name="Picture Placeholder 2"/>
          <p:cNvSpPr>
            <a:spLocks noGrp="1"/>
          </p:cNvSpPr>
          <p:nvPr>
            <p:ph type="pic" idx="13"/>
          </p:nvPr>
        </p:nvSpPr>
        <p:spPr>
          <a:xfrm>
            <a:off x="354345" y="1265734"/>
            <a:ext cx="11451337" cy="5351451"/>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5" name="Title 1"/>
          <p:cNvSpPr>
            <a:spLocks noGrp="1"/>
          </p:cNvSpPr>
          <p:nvPr>
            <p:ph type="title"/>
          </p:nvPr>
        </p:nvSpPr>
        <p:spPr>
          <a:xfrm>
            <a:off x="354344" y="379125"/>
            <a:ext cx="11451337" cy="772544"/>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113720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le and Image (No body copy)">
    <p:spTree>
      <p:nvGrpSpPr>
        <p:cNvPr id="1" name=""/>
        <p:cNvGrpSpPr/>
        <p:nvPr/>
      </p:nvGrpSpPr>
      <p:grpSpPr>
        <a:xfrm>
          <a:off x="0" y="0"/>
          <a:ext cx="0" cy="0"/>
          <a:chOff x="0" y="0"/>
          <a:chExt cx="0" cy="0"/>
        </a:xfrm>
      </p:grpSpPr>
      <p:sp>
        <p:nvSpPr>
          <p:cNvPr id="3" name="Picture Placeholder 2"/>
          <p:cNvSpPr>
            <a:spLocks noGrp="1"/>
          </p:cNvSpPr>
          <p:nvPr>
            <p:ph type="pic" idx="13"/>
          </p:nvPr>
        </p:nvSpPr>
        <p:spPr>
          <a:xfrm>
            <a:off x="2913052" y="1265734"/>
            <a:ext cx="5760952" cy="5351451"/>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5" name="Title 1"/>
          <p:cNvSpPr>
            <a:spLocks noGrp="1"/>
          </p:cNvSpPr>
          <p:nvPr>
            <p:ph type="title"/>
          </p:nvPr>
        </p:nvSpPr>
        <p:spPr>
          <a:xfrm>
            <a:off x="354344" y="379125"/>
            <a:ext cx="11451337" cy="772544"/>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2447438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lumn Tex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354344" y="1735541"/>
            <a:ext cx="5527597" cy="4899736"/>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354344" y="379126"/>
            <a:ext cx="11456075" cy="789845"/>
          </a:xfrm>
          <a:prstGeom prst="rect">
            <a:avLst/>
          </a:prstGeom>
        </p:spPr>
        <p:txBody>
          <a:bodyPr vert="horz">
            <a:noAutofit/>
          </a:bodyPr>
          <a:lstStyle>
            <a:lvl1pPr algn="l">
              <a:defRPr sz="5400" b="1" i="0">
                <a:solidFill>
                  <a:schemeClr val="bg2"/>
                </a:solidFill>
                <a:latin typeface="Arial"/>
                <a:cs typeface="Arial"/>
              </a:defRPr>
            </a:lvl1pPr>
          </a:lstStyle>
          <a:p>
            <a:r>
              <a:rPr lang="en-US"/>
              <a:t>Click to edit Master title style</a:t>
            </a:r>
          </a:p>
        </p:txBody>
      </p:sp>
      <p:sp>
        <p:nvSpPr>
          <p:cNvPr id="10" name="Text Placeholder 12"/>
          <p:cNvSpPr>
            <a:spLocks noGrp="1"/>
          </p:cNvSpPr>
          <p:nvPr>
            <p:ph type="body" sz="quarter" idx="10"/>
          </p:nvPr>
        </p:nvSpPr>
        <p:spPr>
          <a:xfrm>
            <a:off x="437423" y="1270559"/>
            <a:ext cx="6017155" cy="386416"/>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7" name="Content Placeholder 3"/>
          <p:cNvSpPr>
            <a:spLocks noGrp="1"/>
          </p:cNvSpPr>
          <p:nvPr>
            <p:ph sz="half" idx="11"/>
          </p:nvPr>
        </p:nvSpPr>
        <p:spPr>
          <a:xfrm>
            <a:off x="6282822" y="1738926"/>
            <a:ext cx="5527597" cy="4899736"/>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6385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Title and Content (No picture)">
    <p:spTree>
      <p:nvGrpSpPr>
        <p:cNvPr id="1" name=""/>
        <p:cNvGrpSpPr/>
        <p:nvPr/>
      </p:nvGrpSpPr>
      <p:grpSpPr>
        <a:xfrm>
          <a:off x="0" y="0"/>
          <a:ext cx="0" cy="0"/>
          <a:chOff x="0" y="0"/>
          <a:chExt cx="0" cy="0"/>
        </a:xfrm>
      </p:grpSpPr>
      <p:sp>
        <p:nvSpPr>
          <p:cNvPr id="7" name="Text Placeholder 6"/>
          <p:cNvSpPr>
            <a:spLocks noGrp="1"/>
          </p:cNvSpPr>
          <p:nvPr>
            <p:ph type="body" sz="quarter" idx="11" hasCustomPrompt="1"/>
          </p:nvPr>
        </p:nvSpPr>
        <p:spPr>
          <a:xfrm>
            <a:off x="383118" y="357695"/>
            <a:ext cx="11421533" cy="1373717"/>
          </a:xfrm>
          <a:prstGeom prst="rect">
            <a:avLst/>
          </a:prstGeom>
        </p:spPr>
        <p:txBody>
          <a:bodyPr/>
          <a:lstStyle>
            <a:lvl1pPr marL="0" indent="0">
              <a:buNone/>
              <a:defRPr sz="4400" b="1" baseline="0">
                <a:solidFill>
                  <a:schemeClr val="bg2"/>
                </a:solidFill>
              </a:defRPr>
            </a:lvl1pPr>
          </a:lstStyle>
          <a:p>
            <a:pPr lvl="0"/>
            <a:r>
              <a:rPr lang="en-US"/>
              <a:t>Click to edit Master title style – 2 line slide Header</a:t>
            </a:r>
          </a:p>
          <a:p>
            <a:pPr lvl="0"/>
            <a:endParaRPr lang="en-US"/>
          </a:p>
        </p:txBody>
      </p:sp>
      <p:sp>
        <p:nvSpPr>
          <p:cNvPr id="8" name="Text Placeholder 12"/>
          <p:cNvSpPr>
            <a:spLocks noGrp="1"/>
          </p:cNvSpPr>
          <p:nvPr>
            <p:ph type="body" sz="quarter" idx="10"/>
          </p:nvPr>
        </p:nvSpPr>
        <p:spPr>
          <a:xfrm>
            <a:off x="437423" y="1751604"/>
            <a:ext cx="5408207" cy="386416"/>
          </a:xfrm>
          <a:prstGeom prst="rect">
            <a:avLst/>
          </a:prstGeom>
        </p:spPr>
        <p:txBody>
          <a:bodyPr vert="horz">
            <a:noAutofit/>
          </a:bodyPr>
          <a:lstStyle>
            <a:lvl1pPr marL="0" indent="0" algn="l">
              <a:buNone/>
              <a:defRPr sz="2200" b="1"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9" name="Text Placeholder 12"/>
          <p:cNvSpPr>
            <a:spLocks noGrp="1"/>
          </p:cNvSpPr>
          <p:nvPr>
            <p:ph type="body" sz="quarter" idx="13"/>
          </p:nvPr>
        </p:nvSpPr>
        <p:spPr>
          <a:xfrm>
            <a:off x="6396445" y="1735397"/>
            <a:ext cx="5408207" cy="402624"/>
          </a:xfrm>
          <a:prstGeom prst="rect">
            <a:avLst/>
          </a:prstGeom>
        </p:spPr>
        <p:txBody>
          <a:bodyPr vert="horz">
            <a:noAutofit/>
          </a:bodyPr>
          <a:lstStyle>
            <a:lvl1pPr marL="0" indent="0" algn="l">
              <a:buNone/>
              <a:defRPr sz="2200" b="1"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10" name="Content Placeholder 3"/>
          <p:cNvSpPr>
            <a:spLocks noGrp="1"/>
          </p:cNvSpPr>
          <p:nvPr>
            <p:ph sz="half" idx="2"/>
          </p:nvPr>
        </p:nvSpPr>
        <p:spPr>
          <a:xfrm>
            <a:off x="383118" y="2168791"/>
            <a:ext cx="5498823" cy="4466485"/>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3"/>
          <p:cNvSpPr>
            <a:spLocks noGrp="1"/>
          </p:cNvSpPr>
          <p:nvPr>
            <p:ph sz="half" idx="14"/>
          </p:nvPr>
        </p:nvSpPr>
        <p:spPr>
          <a:xfrm>
            <a:off x="6277054" y="2168791"/>
            <a:ext cx="5527597" cy="4458308"/>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6122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de by Side Image (No body Copy)">
    <p:spTree>
      <p:nvGrpSpPr>
        <p:cNvPr id="1" name=""/>
        <p:cNvGrpSpPr/>
        <p:nvPr/>
      </p:nvGrpSpPr>
      <p:grpSpPr>
        <a:xfrm>
          <a:off x="0" y="0"/>
          <a:ext cx="0" cy="0"/>
          <a:chOff x="0" y="0"/>
          <a:chExt cx="0" cy="0"/>
        </a:xfrm>
      </p:grpSpPr>
      <p:sp>
        <p:nvSpPr>
          <p:cNvPr id="5" name="Picture Placeholder 2"/>
          <p:cNvSpPr>
            <a:spLocks noGrp="1"/>
          </p:cNvSpPr>
          <p:nvPr>
            <p:ph type="pic" idx="1"/>
          </p:nvPr>
        </p:nvSpPr>
        <p:spPr>
          <a:xfrm>
            <a:off x="354344" y="1695501"/>
            <a:ext cx="5453143" cy="4897184"/>
          </a:xfrm>
          <a:prstGeom prst="rect">
            <a:avLst/>
          </a:prstGeom>
        </p:spPr>
        <p:txBody>
          <a:bodyPr>
            <a:normAutofit/>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0" name="Title 1"/>
          <p:cNvSpPr>
            <a:spLocks noGrp="1"/>
          </p:cNvSpPr>
          <p:nvPr>
            <p:ph type="title"/>
          </p:nvPr>
        </p:nvSpPr>
        <p:spPr>
          <a:xfrm>
            <a:off x="354344" y="379126"/>
            <a:ext cx="11372313" cy="774228"/>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
        <p:nvSpPr>
          <p:cNvPr id="11" name="Text Placeholder 12"/>
          <p:cNvSpPr>
            <a:spLocks noGrp="1"/>
          </p:cNvSpPr>
          <p:nvPr>
            <p:ph type="body" sz="quarter" idx="13"/>
          </p:nvPr>
        </p:nvSpPr>
        <p:spPr>
          <a:xfrm>
            <a:off x="456036" y="1221934"/>
            <a:ext cx="5998541" cy="422501"/>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6" name="Content Placeholder 3"/>
          <p:cNvSpPr>
            <a:spLocks noGrp="1"/>
          </p:cNvSpPr>
          <p:nvPr>
            <p:ph sz="half" idx="2"/>
          </p:nvPr>
        </p:nvSpPr>
        <p:spPr>
          <a:xfrm>
            <a:off x="6193157" y="1704100"/>
            <a:ext cx="5527597" cy="4899736"/>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6427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Images (No body copy)">
    <p:spTree>
      <p:nvGrpSpPr>
        <p:cNvPr id="1" name=""/>
        <p:cNvGrpSpPr/>
        <p:nvPr/>
      </p:nvGrpSpPr>
      <p:grpSpPr>
        <a:xfrm>
          <a:off x="0" y="0"/>
          <a:ext cx="0" cy="0"/>
          <a:chOff x="0" y="0"/>
          <a:chExt cx="0" cy="0"/>
        </a:xfrm>
      </p:grpSpPr>
      <p:sp>
        <p:nvSpPr>
          <p:cNvPr id="12" name="Picture Placeholder 2"/>
          <p:cNvSpPr>
            <a:spLocks noGrp="1"/>
          </p:cNvSpPr>
          <p:nvPr>
            <p:ph type="pic" idx="1"/>
          </p:nvPr>
        </p:nvSpPr>
        <p:spPr>
          <a:xfrm>
            <a:off x="354344" y="1783077"/>
            <a:ext cx="5750963"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4" name="Picture Placeholder 2"/>
          <p:cNvSpPr>
            <a:spLocks noGrp="1"/>
          </p:cNvSpPr>
          <p:nvPr>
            <p:ph type="pic" idx="13"/>
          </p:nvPr>
        </p:nvSpPr>
        <p:spPr>
          <a:xfrm>
            <a:off x="354344" y="4054664"/>
            <a:ext cx="5750963"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5" name="Picture Placeholder 2"/>
          <p:cNvSpPr>
            <a:spLocks noGrp="1"/>
          </p:cNvSpPr>
          <p:nvPr>
            <p:ph type="pic" idx="14"/>
          </p:nvPr>
        </p:nvSpPr>
        <p:spPr>
          <a:xfrm>
            <a:off x="6254218" y="1783077"/>
            <a:ext cx="5544036"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6" name="Picture Placeholder 2"/>
          <p:cNvSpPr>
            <a:spLocks noGrp="1"/>
          </p:cNvSpPr>
          <p:nvPr>
            <p:ph type="pic" idx="15"/>
          </p:nvPr>
        </p:nvSpPr>
        <p:spPr>
          <a:xfrm>
            <a:off x="6254218" y="4054662"/>
            <a:ext cx="5556201"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1" name="Title 1"/>
          <p:cNvSpPr>
            <a:spLocks noGrp="1"/>
          </p:cNvSpPr>
          <p:nvPr>
            <p:ph type="title"/>
          </p:nvPr>
        </p:nvSpPr>
        <p:spPr>
          <a:xfrm>
            <a:off x="354344" y="379126"/>
            <a:ext cx="11456075" cy="809092"/>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
        <p:nvSpPr>
          <p:cNvPr id="13" name="Text Placeholder 12"/>
          <p:cNvSpPr>
            <a:spLocks noGrp="1"/>
          </p:cNvSpPr>
          <p:nvPr>
            <p:ph type="body" sz="quarter" idx="10"/>
          </p:nvPr>
        </p:nvSpPr>
        <p:spPr>
          <a:xfrm>
            <a:off x="428116" y="1264415"/>
            <a:ext cx="6026461" cy="458204"/>
          </a:xfrm>
          <a:prstGeom prst="rect">
            <a:avLst/>
          </a:prstGeom>
        </p:spPr>
        <p:txBody>
          <a:bodyPr vert="horz">
            <a:norm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2433233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small images with body copy">
    <p:spTree>
      <p:nvGrpSpPr>
        <p:cNvPr id="1" name=""/>
        <p:cNvGrpSpPr/>
        <p:nvPr/>
      </p:nvGrpSpPr>
      <p:grpSpPr>
        <a:xfrm>
          <a:off x="0" y="0"/>
          <a:ext cx="0" cy="0"/>
          <a:chOff x="0" y="0"/>
          <a:chExt cx="0" cy="0"/>
        </a:xfrm>
      </p:grpSpPr>
      <p:sp>
        <p:nvSpPr>
          <p:cNvPr id="10" name="Picture Placeholder 2"/>
          <p:cNvSpPr>
            <a:spLocks noGrp="1"/>
          </p:cNvSpPr>
          <p:nvPr>
            <p:ph type="pic" idx="1"/>
          </p:nvPr>
        </p:nvSpPr>
        <p:spPr>
          <a:xfrm>
            <a:off x="354344" y="1787685"/>
            <a:ext cx="5453143"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2" name="Picture Placeholder 2"/>
          <p:cNvSpPr>
            <a:spLocks noGrp="1"/>
          </p:cNvSpPr>
          <p:nvPr>
            <p:ph type="pic" idx="13"/>
          </p:nvPr>
        </p:nvSpPr>
        <p:spPr>
          <a:xfrm>
            <a:off x="354344" y="4124445"/>
            <a:ext cx="5453143" cy="221112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3" name="Title 1"/>
          <p:cNvSpPr>
            <a:spLocks noGrp="1"/>
          </p:cNvSpPr>
          <p:nvPr>
            <p:ph type="title"/>
          </p:nvPr>
        </p:nvSpPr>
        <p:spPr>
          <a:xfrm>
            <a:off x="354344" y="379126"/>
            <a:ext cx="11380288" cy="838669"/>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
        <p:nvSpPr>
          <p:cNvPr id="14" name="Text Placeholder 12"/>
          <p:cNvSpPr>
            <a:spLocks noGrp="1"/>
          </p:cNvSpPr>
          <p:nvPr>
            <p:ph type="body" sz="quarter" idx="10"/>
          </p:nvPr>
        </p:nvSpPr>
        <p:spPr>
          <a:xfrm>
            <a:off x="428116" y="1297856"/>
            <a:ext cx="6026461" cy="431537"/>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7" name="Content Placeholder 3"/>
          <p:cNvSpPr>
            <a:spLocks noGrp="1"/>
          </p:cNvSpPr>
          <p:nvPr>
            <p:ph sz="half" idx="2"/>
          </p:nvPr>
        </p:nvSpPr>
        <p:spPr>
          <a:xfrm>
            <a:off x="6201132" y="1787685"/>
            <a:ext cx="5527597" cy="4899736"/>
          </a:xfrm>
          <a:prstGeom prst="rect">
            <a:avLst/>
          </a:prstGeom>
        </p:spPr>
        <p:txBody>
          <a:bodyPr>
            <a:normAutofit/>
          </a:bodyPr>
          <a:lstStyle>
            <a:lvl1pPr marL="457189" indent="-457189">
              <a:buFont typeface="Arial"/>
              <a:buChar char="•"/>
              <a:defRPr sz="3600">
                <a:solidFill>
                  <a:schemeClr val="tx1">
                    <a:lumMod val="75000"/>
                  </a:schemeClr>
                </a:solidFill>
                <a:latin typeface="Arial Hebrew"/>
                <a:cs typeface="Arial Hebrew"/>
              </a:defRPr>
            </a:lvl1pPr>
            <a:lvl2pPr marL="990575" indent="-380990">
              <a:buFont typeface="Arial"/>
              <a:buChar char="•"/>
              <a:defRPr sz="3200">
                <a:solidFill>
                  <a:schemeClr val="tx1">
                    <a:lumMod val="75000"/>
                  </a:schemeClr>
                </a:solidFill>
                <a:latin typeface="Arial Hebrew"/>
                <a:cs typeface="Arial Hebrew"/>
              </a:defRPr>
            </a:lvl2pPr>
            <a:lvl3pPr marL="1523962" indent="-304792">
              <a:buFont typeface="Arial"/>
              <a:buChar char="•"/>
              <a:defRPr sz="2800">
                <a:solidFill>
                  <a:schemeClr val="tx1">
                    <a:lumMod val="75000"/>
                  </a:schemeClr>
                </a:solidFill>
                <a:latin typeface="Arial Hebrew"/>
                <a:cs typeface="Arial Hebrew"/>
              </a:defRPr>
            </a:lvl3pPr>
            <a:lvl4pPr marL="2133547" indent="-304792">
              <a:buFont typeface="Arial"/>
              <a:buChar char="•"/>
              <a:defRPr sz="2400">
                <a:solidFill>
                  <a:schemeClr val="tx1">
                    <a:lumMod val="75000"/>
                  </a:schemeClr>
                </a:solidFill>
                <a:latin typeface="Arial Hebrew"/>
                <a:cs typeface="Arial Hebrew"/>
              </a:defRPr>
            </a:lvl4pPr>
            <a:lvl5pPr marL="2743131" indent="-304792">
              <a:buFont typeface="Arial"/>
              <a:buChar char="•"/>
              <a:defRPr sz="2400">
                <a:solidFill>
                  <a:schemeClr val="tx1">
                    <a:lumMod val="75000"/>
                  </a:schemeClr>
                </a:solidFill>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2753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Image Top / Copy Bottom">
    <p:spTree>
      <p:nvGrpSpPr>
        <p:cNvPr id="1" name=""/>
        <p:cNvGrpSpPr/>
        <p:nvPr/>
      </p:nvGrpSpPr>
      <p:grpSpPr>
        <a:xfrm>
          <a:off x="0" y="0"/>
          <a:ext cx="0" cy="0"/>
          <a:chOff x="0" y="0"/>
          <a:chExt cx="0" cy="0"/>
        </a:xfrm>
      </p:grpSpPr>
      <p:sp>
        <p:nvSpPr>
          <p:cNvPr id="12" name="Picture Placeholder 2"/>
          <p:cNvSpPr>
            <a:spLocks noGrp="1"/>
          </p:cNvSpPr>
          <p:nvPr>
            <p:ph type="pic" idx="1"/>
          </p:nvPr>
        </p:nvSpPr>
        <p:spPr>
          <a:xfrm>
            <a:off x="354345" y="375437"/>
            <a:ext cx="5411893" cy="400861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4" name="Picture Placeholder 2"/>
          <p:cNvSpPr>
            <a:spLocks noGrp="1"/>
          </p:cNvSpPr>
          <p:nvPr>
            <p:ph type="pic" idx="10"/>
          </p:nvPr>
        </p:nvSpPr>
        <p:spPr>
          <a:xfrm>
            <a:off x="5975011" y="375437"/>
            <a:ext cx="5742339" cy="400861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7" name="Content Placeholder 5"/>
          <p:cNvSpPr>
            <a:spLocks noGrp="1"/>
          </p:cNvSpPr>
          <p:nvPr>
            <p:ph sz="quarter" idx="4"/>
          </p:nvPr>
        </p:nvSpPr>
        <p:spPr>
          <a:xfrm>
            <a:off x="4588288" y="4412497"/>
            <a:ext cx="7138368" cy="1924977"/>
          </a:xfrm>
          <a:prstGeom prst="rect">
            <a:avLst/>
          </a:prstGeom>
        </p:spPr>
        <p:txBody>
          <a:bodyPr>
            <a:normAutofit/>
          </a:bodyPr>
          <a:lstStyle>
            <a:lvl1pPr marL="457189" indent="-457189">
              <a:buFont typeface="Arial"/>
              <a:buChar char="•"/>
              <a:defRPr sz="3200" b="0" i="0">
                <a:solidFill>
                  <a:schemeClr val="tx1">
                    <a:lumMod val="75000"/>
                  </a:schemeClr>
                </a:solidFill>
                <a:latin typeface="Arial Hebrew"/>
                <a:cs typeface="Arial Hebrew"/>
              </a:defRPr>
            </a:lvl1pPr>
            <a:lvl2pPr marL="990575" indent="-380990">
              <a:buFont typeface="Arial"/>
              <a:buChar char="•"/>
              <a:defRPr sz="2800" b="0" i="0">
                <a:solidFill>
                  <a:schemeClr val="tx1">
                    <a:lumMod val="75000"/>
                  </a:schemeClr>
                </a:solidFill>
                <a:latin typeface="Arial Hebrew"/>
                <a:cs typeface="Arial Hebrew"/>
              </a:defRPr>
            </a:lvl2pPr>
            <a:lvl3pPr marL="1523962" indent="-304792">
              <a:buFont typeface="Arial"/>
              <a:buChar char="•"/>
              <a:defRPr sz="2400" b="0" i="0">
                <a:solidFill>
                  <a:schemeClr val="tx1">
                    <a:lumMod val="75000"/>
                  </a:schemeClr>
                </a:solidFill>
                <a:latin typeface="Arial Hebrew"/>
                <a:cs typeface="Arial Hebrew"/>
              </a:defRPr>
            </a:lvl3pPr>
            <a:lvl4pPr marL="2133547" indent="-304792">
              <a:buFont typeface="Arial"/>
              <a:buChar char="•"/>
              <a:defRPr sz="2133" b="0" i="0">
                <a:latin typeface="Arial Hebrew"/>
                <a:cs typeface="Arial Hebrew"/>
              </a:defRPr>
            </a:lvl4pPr>
            <a:lvl5pPr marL="2743131" indent="-304792">
              <a:buFont typeface="Arial"/>
              <a:buChar char="•"/>
              <a:defRPr sz="2133" b="0" i="0">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p:txBody>
      </p:sp>
      <p:sp>
        <p:nvSpPr>
          <p:cNvPr id="10" name="Title 1"/>
          <p:cNvSpPr>
            <a:spLocks noGrp="1"/>
          </p:cNvSpPr>
          <p:nvPr>
            <p:ph type="title"/>
          </p:nvPr>
        </p:nvSpPr>
        <p:spPr>
          <a:xfrm>
            <a:off x="354344" y="4402671"/>
            <a:ext cx="4224637" cy="1451720"/>
          </a:xfrm>
          <a:prstGeom prst="rect">
            <a:avLst/>
          </a:prstGeom>
        </p:spPr>
        <p:txBody>
          <a:bodyPr vert="horz">
            <a:noAutofit/>
          </a:bodyPr>
          <a:lstStyle>
            <a:lvl1pPr algn="l">
              <a:defRPr sz="4000" b="1">
                <a:solidFill>
                  <a:schemeClr val="bg2"/>
                </a:solidFill>
                <a:latin typeface="Arial"/>
                <a:cs typeface="Arial"/>
              </a:defRPr>
            </a:lvl1pPr>
          </a:lstStyle>
          <a:p>
            <a:r>
              <a:rPr lang="en-US"/>
              <a:t>Click to edit Master title style</a:t>
            </a:r>
          </a:p>
        </p:txBody>
      </p:sp>
      <p:sp>
        <p:nvSpPr>
          <p:cNvPr id="11" name="Text Placeholder 12"/>
          <p:cNvSpPr>
            <a:spLocks noGrp="1"/>
          </p:cNvSpPr>
          <p:nvPr>
            <p:ph type="body" sz="quarter" idx="11"/>
          </p:nvPr>
        </p:nvSpPr>
        <p:spPr>
          <a:xfrm>
            <a:off x="354343" y="5895671"/>
            <a:ext cx="4224637" cy="372533"/>
          </a:xfrm>
          <a:prstGeom prst="rect">
            <a:avLst/>
          </a:prstGeom>
        </p:spPr>
        <p:txBody>
          <a:bodyPr vert="horz">
            <a:noAutofit/>
          </a:bodyPr>
          <a:lstStyle>
            <a:lvl1pPr marL="0" indent="0" algn="l">
              <a:buNone/>
              <a:defRPr sz="2400" b="0" i="0">
                <a:solidFill>
                  <a:schemeClr val="tx2"/>
                </a:solidFill>
                <a:latin typeface="Arial Hebrew Light"/>
                <a:cs typeface="Arial Hebrew Light"/>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41031161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ne Image Top / Copy Bottom">
    <p:spTree>
      <p:nvGrpSpPr>
        <p:cNvPr id="1" name=""/>
        <p:cNvGrpSpPr/>
        <p:nvPr/>
      </p:nvGrpSpPr>
      <p:grpSpPr>
        <a:xfrm>
          <a:off x="0" y="0"/>
          <a:ext cx="0" cy="0"/>
          <a:chOff x="0" y="0"/>
          <a:chExt cx="0" cy="0"/>
        </a:xfrm>
      </p:grpSpPr>
      <p:sp>
        <p:nvSpPr>
          <p:cNvPr id="8" name="Picture Placeholder 2"/>
          <p:cNvSpPr>
            <a:spLocks noGrp="1"/>
          </p:cNvSpPr>
          <p:nvPr>
            <p:ph type="pic" idx="1"/>
          </p:nvPr>
        </p:nvSpPr>
        <p:spPr>
          <a:xfrm>
            <a:off x="354344" y="375437"/>
            <a:ext cx="11446768" cy="4008619"/>
          </a:xfrm>
          <a:prstGeom prst="rect">
            <a:avLst/>
          </a:prstGeom>
        </p:spPr>
        <p:txBody>
          <a:bodyPr>
            <a:normAutofit/>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1" name="Content Placeholder 5"/>
          <p:cNvSpPr>
            <a:spLocks noGrp="1"/>
          </p:cNvSpPr>
          <p:nvPr>
            <p:ph sz="quarter" idx="4"/>
          </p:nvPr>
        </p:nvSpPr>
        <p:spPr>
          <a:xfrm>
            <a:off x="4616208" y="4402670"/>
            <a:ext cx="7156984" cy="1924977"/>
          </a:xfrm>
          <a:prstGeom prst="rect">
            <a:avLst/>
          </a:prstGeom>
        </p:spPr>
        <p:txBody>
          <a:bodyPr>
            <a:normAutofit/>
          </a:bodyPr>
          <a:lstStyle>
            <a:lvl1pPr marL="457189" indent="-457189">
              <a:buFont typeface="Arial"/>
              <a:buChar char="•"/>
              <a:defRPr sz="3200" b="0" i="0">
                <a:solidFill>
                  <a:srgbClr val="776F67"/>
                </a:solidFill>
                <a:latin typeface="Arial Hebrew"/>
                <a:cs typeface="Arial Hebrew"/>
              </a:defRPr>
            </a:lvl1pPr>
            <a:lvl2pPr marL="990575" indent="-380990">
              <a:buFont typeface="Arial"/>
              <a:buChar char="•"/>
              <a:defRPr sz="2800" b="0" i="0">
                <a:solidFill>
                  <a:srgbClr val="776F67"/>
                </a:solidFill>
                <a:latin typeface="Arial Hebrew"/>
                <a:cs typeface="Arial Hebrew"/>
              </a:defRPr>
            </a:lvl2pPr>
            <a:lvl3pPr marL="1523962" indent="-304792">
              <a:buFont typeface="Arial"/>
              <a:buChar char="•"/>
              <a:defRPr sz="2400" b="0" i="0">
                <a:solidFill>
                  <a:srgbClr val="776F67"/>
                </a:solidFill>
                <a:latin typeface="Arial Hebrew"/>
                <a:cs typeface="Arial Hebrew"/>
              </a:defRPr>
            </a:lvl3pPr>
            <a:lvl4pPr marL="2133547" indent="-304792">
              <a:buFont typeface="Arial"/>
              <a:buChar char="•"/>
              <a:defRPr sz="2133" b="0" i="0">
                <a:latin typeface="Arial Hebrew"/>
                <a:cs typeface="Arial Hebrew"/>
              </a:defRPr>
            </a:lvl4pPr>
            <a:lvl5pPr marL="2743131" indent="-304792">
              <a:buFont typeface="Arial"/>
              <a:buChar char="•"/>
              <a:defRPr sz="2133" b="0" i="0">
                <a:latin typeface="Arial Hebrew"/>
                <a:cs typeface="Arial Hebrew"/>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p:txBody>
      </p:sp>
      <p:sp>
        <p:nvSpPr>
          <p:cNvPr id="13" name="Title 1"/>
          <p:cNvSpPr>
            <a:spLocks noGrp="1"/>
          </p:cNvSpPr>
          <p:nvPr>
            <p:ph type="title"/>
          </p:nvPr>
        </p:nvSpPr>
        <p:spPr>
          <a:xfrm>
            <a:off x="354345" y="4402671"/>
            <a:ext cx="4261863" cy="1451720"/>
          </a:xfrm>
          <a:prstGeom prst="rect">
            <a:avLst/>
          </a:prstGeom>
        </p:spPr>
        <p:txBody>
          <a:bodyPr vert="horz">
            <a:noAutofit/>
          </a:bodyPr>
          <a:lstStyle>
            <a:lvl1pPr algn="l">
              <a:defRPr sz="4000" b="1">
                <a:solidFill>
                  <a:schemeClr val="bg2"/>
                </a:solidFill>
                <a:latin typeface="Arial"/>
                <a:cs typeface="Arial"/>
              </a:defRPr>
            </a:lvl1pPr>
          </a:lstStyle>
          <a:p>
            <a:r>
              <a:rPr lang="en-US"/>
              <a:t>Click to edit Master title style</a:t>
            </a:r>
          </a:p>
        </p:txBody>
      </p:sp>
      <p:sp>
        <p:nvSpPr>
          <p:cNvPr id="14" name="Text Placeholder 12"/>
          <p:cNvSpPr>
            <a:spLocks noGrp="1"/>
          </p:cNvSpPr>
          <p:nvPr>
            <p:ph type="body" sz="quarter" idx="11"/>
          </p:nvPr>
        </p:nvSpPr>
        <p:spPr>
          <a:xfrm>
            <a:off x="354345" y="5942480"/>
            <a:ext cx="4261863" cy="372533"/>
          </a:xfrm>
          <a:prstGeom prst="rect">
            <a:avLst/>
          </a:prstGeom>
        </p:spPr>
        <p:txBody>
          <a:bodyPr vert="horz">
            <a:noAutofit/>
          </a:bodyPr>
          <a:lstStyle>
            <a:lvl1pPr marL="0" indent="0" algn="l">
              <a:buNone/>
              <a:defRPr sz="2400" b="0" i="0">
                <a:solidFill>
                  <a:schemeClr val="tx2"/>
                </a:solidFill>
                <a:latin typeface="Arial Hebrew Light"/>
                <a:cs typeface="Arial Hebrew Light"/>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18195403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 with Text">
    <p:spTree>
      <p:nvGrpSpPr>
        <p:cNvPr id="1" name=""/>
        <p:cNvGrpSpPr/>
        <p:nvPr/>
      </p:nvGrpSpPr>
      <p:grpSpPr>
        <a:xfrm>
          <a:off x="0" y="0"/>
          <a:ext cx="0" cy="0"/>
          <a:chOff x="0" y="0"/>
          <a:chExt cx="0" cy="0"/>
        </a:xfrm>
      </p:grpSpPr>
      <p:sp>
        <p:nvSpPr>
          <p:cNvPr id="5" name="Picture Placeholder 2"/>
          <p:cNvSpPr>
            <a:spLocks noGrp="1"/>
          </p:cNvSpPr>
          <p:nvPr>
            <p:ph type="pic" idx="1"/>
          </p:nvPr>
        </p:nvSpPr>
        <p:spPr>
          <a:xfrm>
            <a:off x="1532277" y="1751241"/>
            <a:ext cx="2355867" cy="2153092"/>
          </a:xfrm>
          <a:prstGeom prst="rect">
            <a:avLst/>
          </a:prstGeom>
        </p:spPr>
        <p:txBody>
          <a:bodyPr>
            <a:normAutofit/>
          </a:bodyPr>
          <a:lstStyle>
            <a:lvl1pPr marL="0" indent="0">
              <a:buNone/>
              <a:defRPr sz="3733"/>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7" name="Content Placeholder 5"/>
          <p:cNvSpPr>
            <a:spLocks noGrp="1"/>
          </p:cNvSpPr>
          <p:nvPr>
            <p:ph sz="quarter" idx="4" hasCustomPrompt="1"/>
          </p:nvPr>
        </p:nvSpPr>
        <p:spPr>
          <a:xfrm>
            <a:off x="1532277" y="4075129"/>
            <a:ext cx="2355867" cy="2368401"/>
          </a:xfrm>
          <a:prstGeom prst="rect">
            <a:avLst/>
          </a:prstGeom>
        </p:spPr>
        <p:txBody>
          <a:bodyPr>
            <a:normAutofit/>
          </a:bodyPr>
          <a:lstStyle>
            <a:lvl1pPr marL="0" indent="0">
              <a:buFont typeface="Arial"/>
              <a:buNone/>
              <a:defRPr sz="2800" b="0" i="0">
                <a:solidFill>
                  <a:srgbClr val="776F67"/>
                </a:solidFill>
                <a:latin typeface="Arial Hebrew"/>
                <a:cs typeface="Arial Hebrew"/>
              </a:defRPr>
            </a:lvl1pPr>
            <a:lvl2pPr marL="990575" indent="-380990">
              <a:buFont typeface="Arial"/>
              <a:buChar char="•"/>
              <a:defRPr sz="2667" b="0" i="0">
                <a:latin typeface="Arial Hebrew"/>
                <a:cs typeface="Arial Hebrew"/>
              </a:defRPr>
            </a:lvl2pPr>
            <a:lvl3pPr marL="1523962" indent="-304792">
              <a:buFont typeface="Arial"/>
              <a:buChar char="•"/>
              <a:defRPr sz="2400" b="0" i="0">
                <a:latin typeface="Arial Hebrew"/>
                <a:cs typeface="Arial Hebrew"/>
              </a:defRPr>
            </a:lvl3pPr>
            <a:lvl4pPr marL="2133547" indent="-304792">
              <a:buFont typeface="Arial"/>
              <a:buChar char="•"/>
              <a:defRPr sz="2133" b="0" i="0">
                <a:latin typeface="Arial Hebrew"/>
                <a:cs typeface="Arial Hebrew"/>
              </a:defRPr>
            </a:lvl4pPr>
            <a:lvl5pPr marL="2743131" indent="-304792">
              <a:buFont typeface="Arial"/>
              <a:buChar char="•"/>
              <a:defRPr sz="2133" b="0" i="0">
                <a:latin typeface="Arial Hebrew"/>
                <a:cs typeface="Arial Hebrew"/>
              </a:defRPr>
            </a:lvl5pPr>
            <a:lvl6pPr>
              <a:defRPr sz="2133"/>
            </a:lvl6pPr>
            <a:lvl7pPr>
              <a:defRPr sz="2133"/>
            </a:lvl7pPr>
            <a:lvl8pPr>
              <a:defRPr sz="2133"/>
            </a:lvl8pPr>
            <a:lvl9pPr>
              <a:defRPr sz="2133"/>
            </a:lvl9pPr>
          </a:lstStyle>
          <a:p>
            <a:pPr lvl="0"/>
            <a:r>
              <a:rPr lang="en-US"/>
              <a:t>Text</a:t>
            </a:r>
          </a:p>
        </p:txBody>
      </p:sp>
      <p:sp>
        <p:nvSpPr>
          <p:cNvPr id="8" name="Picture Placeholder 2"/>
          <p:cNvSpPr>
            <a:spLocks noGrp="1"/>
          </p:cNvSpPr>
          <p:nvPr>
            <p:ph type="pic" idx="10"/>
          </p:nvPr>
        </p:nvSpPr>
        <p:spPr>
          <a:xfrm>
            <a:off x="4786713" y="1750716"/>
            <a:ext cx="2355867" cy="2153617"/>
          </a:xfrm>
          <a:prstGeom prst="rect">
            <a:avLst/>
          </a:prstGeom>
        </p:spPr>
        <p:txBody>
          <a:bodyPr>
            <a:normAutofit/>
          </a:bodyPr>
          <a:lstStyle>
            <a:lvl1pPr marL="0" indent="0">
              <a:buNone/>
              <a:defRPr sz="3733"/>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9" name="Content Placeholder 5"/>
          <p:cNvSpPr>
            <a:spLocks noGrp="1"/>
          </p:cNvSpPr>
          <p:nvPr>
            <p:ph sz="quarter" idx="11" hasCustomPrompt="1"/>
          </p:nvPr>
        </p:nvSpPr>
        <p:spPr>
          <a:xfrm>
            <a:off x="4786713" y="4074604"/>
            <a:ext cx="2355867" cy="2368401"/>
          </a:xfrm>
          <a:prstGeom prst="rect">
            <a:avLst/>
          </a:prstGeom>
        </p:spPr>
        <p:txBody>
          <a:bodyPr>
            <a:normAutofit/>
          </a:bodyPr>
          <a:lstStyle>
            <a:lvl1pPr marL="0" indent="0">
              <a:buFont typeface="Arial"/>
              <a:buNone/>
              <a:defRPr sz="2800" b="0" i="0">
                <a:solidFill>
                  <a:srgbClr val="776F67"/>
                </a:solidFill>
                <a:latin typeface="Arial Hebrew"/>
                <a:cs typeface="Arial Hebrew"/>
              </a:defRPr>
            </a:lvl1pPr>
            <a:lvl2pPr marL="990575" indent="-380990">
              <a:buFont typeface="Arial"/>
              <a:buChar char="•"/>
              <a:defRPr sz="2667" b="0" i="0">
                <a:latin typeface="Arial Hebrew"/>
                <a:cs typeface="Arial Hebrew"/>
              </a:defRPr>
            </a:lvl2pPr>
            <a:lvl3pPr marL="1523962" indent="-304792">
              <a:buFont typeface="Arial"/>
              <a:buChar char="•"/>
              <a:defRPr sz="2400" b="0" i="0">
                <a:latin typeface="Arial Hebrew"/>
                <a:cs typeface="Arial Hebrew"/>
              </a:defRPr>
            </a:lvl3pPr>
            <a:lvl4pPr marL="2133547" indent="-304792">
              <a:buFont typeface="Arial"/>
              <a:buChar char="•"/>
              <a:defRPr sz="2133" b="0" i="0">
                <a:latin typeface="Arial Hebrew"/>
                <a:cs typeface="Arial Hebrew"/>
              </a:defRPr>
            </a:lvl4pPr>
            <a:lvl5pPr marL="2743131" indent="-304792">
              <a:buFont typeface="Arial"/>
              <a:buChar char="•"/>
              <a:defRPr sz="2133" b="0" i="0">
                <a:latin typeface="Arial Hebrew"/>
                <a:cs typeface="Arial Hebrew"/>
              </a:defRPr>
            </a:lvl5pPr>
            <a:lvl6pPr>
              <a:defRPr sz="2133"/>
            </a:lvl6pPr>
            <a:lvl7pPr>
              <a:defRPr sz="2133"/>
            </a:lvl7pPr>
            <a:lvl8pPr>
              <a:defRPr sz="2133"/>
            </a:lvl8pPr>
            <a:lvl9pPr>
              <a:defRPr sz="2133"/>
            </a:lvl9pPr>
          </a:lstStyle>
          <a:p>
            <a:pPr lvl="0"/>
            <a:r>
              <a:rPr lang="en-US"/>
              <a:t>Text</a:t>
            </a:r>
          </a:p>
        </p:txBody>
      </p:sp>
      <p:sp>
        <p:nvSpPr>
          <p:cNvPr id="10" name="Picture Placeholder 2"/>
          <p:cNvSpPr>
            <a:spLocks noGrp="1"/>
          </p:cNvSpPr>
          <p:nvPr>
            <p:ph type="pic" idx="12"/>
          </p:nvPr>
        </p:nvSpPr>
        <p:spPr>
          <a:xfrm>
            <a:off x="8041149" y="1750716"/>
            <a:ext cx="2355867" cy="2150457"/>
          </a:xfrm>
          <a:prstGeom prst="rect">
            <a:avLst/>
          </a:prstGeom>
        </p:spPr>
        <p:txBody>
          <a:bodyPr>
            <a:normAutofit/>
          </a:bodyPr>
          <a:lstStyle>
            <a:lvl1pPr marL="0" indent="0">
              <a:buNone/>
              <a:defRPr sz="3733"/>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11" name="Content Placeholder 5"/>
          <p:cNvSpPr>
            <a:spLocks noGrp="1"/>
          </p:cNvSpPr>
          <p:nvPr>
            <p:ph sz="quarter" idx="13" hasCustomPrompt="1"/>
          </p:nvPr>
        </p:nvSpPr>
        <p:spPr>
          <a:xfrm>
            <a:off x="8041149" y="4102972"/>
            <a:ext cx="2355867" cy="2368401"/>
          </a:xfrm>
          <a:prstGeom prst="rect">
            <a:avLst/>
          </a:prstGeom>
        </p:spPr>
        <p:txBody>
          <a:bodyPr>
            <a:normAutofit/>
          </a:bodyPr>
          <a:lstStyle>
            <a:lvl1pPr marL="0" indent="0">
              <a:buFont typeface="Arial"/>
              <a:buNone/>
              <a:defRPr sz="2800" b="0" i="0">
                <a:solidFill>
                  <a:srgbClr val="776F67"/>
                </a:solidFill>
                <a:latin typeface="Arial Hebrew"/>
                <a:cs typeface="Arial Hebrew"/>
              </a:defRPr>
            </a:lvl1pPr>
            <a:lvl2pPr marL="990575" indent="-380990">
              <a:buFont typeface="Arial"/>
              <a:buChar char="•"/>
              <a:defRPr sz="2667" b="0" i="0">
                <a:latin typeface="Arial Hebrew"/>
                <a:cs typeface="Arial Hebrew"/>
              </a:defRPr>
            </a:lvl2pPr>
            <a:lvl3pPr marL="1523962" indent="-304792">
              <a:buFont typeface="Arial"/>
              <a:buChar char="•"/>
              <a:defRPr sz="2400" b="0" i="0">
                <a:latin typeface="Arial Hebrew"/>
                <a:cs typeface="Arial Hebrew"/>
              </a:defRPr>
            </a:lvl3pPr>
            <a:lvl4pPr marL="2133547" indent="-304792">
              <a:buFont typeface="Arial"/>
              <a:buChar char="•"/>
              <a:defRPr sz="2133" b="0" i="0">
                <a:latin typeface="Arial Hebrew"/>
                <a:cs typeface="Arial Hebrew"/>
              </a:defRPr>
            </a:lvl4pPr>
            <a:lvl5pPr marL="2743131" indent="-304792">
              <a:buFont typeface="Arial"/>
              <a:buChar char="•"/>
              <a:defRPr sz="2133" b="0" i="0">
                <a:latin typeface="Arial Hebrew"/>
                <a:cs typeface="Arial Hebrew"/>
              </a:defRPr>
            </a:lvl5pPr>
            <a:lvl6pPr>
              <a:defRPr sz="2133"/>
            </a:lvl6pPr>
            <a:lvl7pPr>
              <a:defRPr sz="2133"/>
            </a:lvl7pPr>
            <a:lvl8pPr>
              <a:defRPr sz="2133"/>
            </a:lvl8pPr>
            <a:lvl9pPr>
              <a:defRPr sz="2133"/>
            </a:lvl9pPr>
          </a:lstStyle>
          <a:p>
            <a:pPr lvl="0"/>
            <a:r>
              <a:rPr lang="en-US"/>
              <a:t>Text</a:t>
            </a:r>
          </a:p>
        </p:txBody>
      </p:sp>
      <p:sp>
        <p:nvSpPr>
          <p:cNvPr id="15" name="Title 1"/>
          <p:cNvSpPr>
            <a:spLocks noGrp="1"/>
          </p:cNvSpPr>
          <p:nvPr>
            <p:ph type="title"/>
          </p:nvPr>
        </p:nvSpPr>
        <p:spPr>
          <a:xfrm>
            <a:off x="354344" y="379126"/>
            <a:ext cx="11335085" cy="777905"/>
          </a:xfrm>
          <a:prstGeom prst="rect">
            <a:avLst/>
          </a:prstGeom>
        </p:spPr>
        <p:txBody>
          <a:bodyPr vert="horz">
            <a:noAutofit/>
          </a:bodyPr>
          <a:lstStyle>
            <a:lvl1pPr algn="l">
              <a:defRPr sz="5400" b="1" i="0">
                <a:solidFill>
                  <a:schemeClr val="bg2"/>
                </a:solidFill>
                <a:latin typeface="Arial"/>
                <a:cs typeface="Arial"/>
              </a:defRPr>
            </a:lvl1pPr>
          </a:lstStyle>
          <a:p>
            <a:r>
              <a:rPr lang="en-US"/>
              <a:t>Click to edit Master title style</a:t>
            </a:r>
          </a:p>
        </p:txBody>
      </p:sp>
      <p:sp>
        <p:nvSpPr>
          <p:cNvPr id="16" name="Text Placeholder 12"/>
          <p:cNvSpPr>
            <a:spLocks noGrp="1"/>
          </p:cNvSpPr>
          <p:nvPr>
            <p:ph type="body" sz="quarter" idx="16"/>
          </p:nvPr>
        </p:nvSpPr>
        <p:spPr>
          <a:xfrm>
            <a:off x="428116" y="1280207"/>
            <a:ext cx="6026461" cy="372533"/>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299123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LINE TITL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9600" y="2393209"/>
            <a:ext cx="10972800" cy="1956865"/>
          </a:xfrm>
          <a:prstGeom prst="rect">
            <a:avLst/>
          </a:prstGeom>
        </p:spPr>
        <p:txBody>
          <a:bodyPr vert="horz">
            <a:normAutofit/>
          </a:bodyPr>
          <a:lstStyle>
            <a:lvl1pPr>
              <a:defRPr sz="6000" b="1">
                <a:solidFill>
                  <a:schemeClr val="bg2"/>
                </a:solidFill>
                <a:latin typeface="Arial"/>
                <a:cs typeface="Arial"/>
              </a:defRPr>
            </a:lvl1pPr>
          </a:lstStyle>
          <a:p>
            <a:r>
              <a:rPr lang="en-US"/>
              <a:t>Click to edit Master title style – 2 line agenda topic</a:t>
            </a:r>
          </a:p>
        </p:txBody>
      </p:sp>
      <p:sp>
        <p:nvSpPr>
          <p:cNvPr id="5" name="Text Placeholder 12"/>
          <p:cNvSpPr>
            <a:spLocks noGrp="1"/>
          </p:cNvSpPr>
          <p:nvPr>
            <p:ph type="body" sz="quarter" idx="11"/>
          </p:nvPr>
        </p:nvSpPr>
        <p:spPr>
          <a:xfrm>
            <a:off x="3045882" y="2001242"/>
            <a:ext cx="6100233" cy="372533"/>
          </a:xfrm>
          <a:prstGeom prst="rect">
            <a:avLst/>
          </a:prstGeom>
        </p:spPr>
        <p:txBody>
          <a:bodyPr vert="horz">
            <a:normAutofit/>
          </a:bodyPr>
          <a:lstStyle>
            <a:lvl1pPr marL="0" indent="0" algn="ctr">
              <a:buNone/>
              <a:defRPr sz="2400" b="0" i="0">
                <a:solidFill>
                  <a:schemeClr val="tx1">
                    <a:lumMod val="75000"/>
                  </a:schemeClr>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6" name="Text Placeholder 12"/>
          <p:cNvSpPr>
            <a:spLocks noGrp="1"/>
          </p:cNvSpPr>
          <p:nvPr>
            <p:ph type="body" sz="quarter" idx="12"/>
          </p:nvPr>
        </p:nvSpPr>
        <p:spPr>
          <a:xfrm>
            <a:off x="2498892" y="4369507"/>
            <a:ext cx="7194211" cy="751952"/>
          </a:xfrm>
          <a:prstGeom prst="rect">
            <a:avLst/>
          </a:prstGeom>
        </p:spPr>
        <p:txBody>
          <a:bodyPr vert="horz">
            <a:noAutofit/>
          </a:bodyPr>
          <a:lstStyle>
            <a:lvl1pPr marL="0" indent="0" algn="ctr">
              <a:buNone/>
              <a:defRPr sz="3600" b="1" i="0">
                <a:solidFill>
                  <a:schemeClr val="bg2"/>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7" name="Text Placeholder 12"/>
          <p:cNvSpPr>
            <a:spLocks noGrp="1"/>
          </p:cNvSpPr>
          <p:nvPr>
            <p:ph type="body" sz="quarter" idx="13"/>
          </p:nvPr>
        </p:nvSpPr>
        <p:spPr>
          <a:xfrm>
            <a:off x="3045884" y="5140892"/>
            <a:ext cx="6100233" cy="602267"/>
          </a:xfrm>
          <a:prstGeom prst="rect">
            <a:avLst/>
          </a:prstGeom>
        </p:spPr>
        <p:txBody>
          <a:bodyPr vert="horz">
            <a:normAutofit/>
          </a:bodyPr>
          <a:lstStyle>
            <a:lvl1pPr marL="0" indent="0" algn="ctr">
              <a:buNone/>
              <a:defRPr sz="3200" b="1" i="0">
                <a:solidFill>
                  <a:schemeClr val="tx1"/>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41815290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and Image (No body copy)">
    <p:spTree>
      <p:nvGrpSpPr>
        <p:cNvPr id="1" name=""/>
        <p:cNvGrpSpPr/>
        <p:nvPr/>
      </p:nvGrpSpPr>
      <p:grpSpPr>
        <a:xfrm>
          <a:off x="0" y="0"/>
          <a:ext cx="0" cy="0"/>
          <a:chOff x="0" y="0"/>
          <a:chExt cx="0" cy="0"/>
        </a:xfrm>
      </p:grpSpPr>
      <p:sp>
        <p:nvSpPr>
          <p:cNvPr id="3" name="Picture Placeholder 2"/>
          <p:cNvSpPr>
            <a:spLocks noGrp="1"/>
          </p:cNvSpPr>
          <p:nvPr>
            <p:ph type="pic" idx="13"/>
          </p:nvPr>
        </p:nvSpPr>
        <p:spPr>
          <a:xfrm>
            <a:off x="383619" y="568359"/>
            <a:ext cx="11422063" cy="6043159"/>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Tree>
    <p:extLst>
      <p:ext uri="{BB962C8B-B14F-4D97-AF65-F5344CB8AC3E}">
        <p14:creationId xmlns:p14="http://schemas.microsoft.com/office/powerpoint/2010/main" val="36826029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6297E2B-A5C8-4EE3-A0B3-620BF5895A02}" type="datetime1">
              <a:rPr lang="en-US" smtClean="0"/>
              <a:t>4/9/2019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D8FC4C8-22DD-4EE5-9561-668C16C09020}" type="slidenum">
              <a:rPr lang="en-US"/>
              <a:pPr>
                <a:defRPr/>
              </a:pPr>
              <a:t>‹#›</a:t>
            </a:fld>
            <a:endParaRPr lang="en-US"/>
          </a:p>
        </p:txBody>
      </p:sp>
    </p:spTree>
    <p:extLst>
      <p:ext uri="{BB962C8B-B14F-4D97-AF65-F5344CB8AC3E}">
        <p14:creationId xmlns:p14="http://schemas.microsoft.com/office/powerpoint/2010/main" val="3227298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B7E642-7FE8-458E-B316-967BECBAC23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17205291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B7E642-7FE8-458E-B316-967BECBAC23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38085166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B7E642-7FE8-458E-B316-967BECBAC23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14274837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B7E642-7FE8-458E-B316-967BECBAC23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2379760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B7E642-7FE8-458E-B316-967BECBAC231}"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1181291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B7E642-7FE8-458E-B316-967BECBAC231}"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37107063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7E642-7FE8-458E-B316-967BECBAC231}"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42382213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B7E642-7FE8-458E-B316-967BECBAC23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637254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Title">
    <p:spTree>
      <p:nvGrpSpPr>
        <p:cNvPr id="1" name=""/>
        <p:cNvGrpSpPr/>
        <p:nvPr/>
      </p:nvGrpSpPr>
      <p:grpSpPr>
        <a:xfrm>
          <a:off x="0" y="0"/>
          <a:ext cx="0" cy="0"/>
          <a:chOff x="0" y="0"/>
          <a:chExt cx="0" cy="0"/>
        </a:xfrm>
      </p:grpSpPr>
      <p:sp>
        <p:nvSpPr>
          <p:cNvPr id="6" name="Title 1"/>
          <p:cNvSpPr>
            <a:spLocks noGrp="1"/>
          </p:cNvSpPr>
          <p:nvPr>
            <p:ph type="title"/>
          </p:nvPr>
        </p:nvSpPr>
        <p:spPr>
          <a:xfrm>
            <a:off x="609600" y="2765743"/>
            <a:ext cx="10972800" cy="1143000"/>
          </a:xfrm>
          <a:prstGeom prst="rect">
            <a:avLst/>
          </a:prstGeom>
        </p:spPr>
        <p:txBody>
          <a:bodyPr vert="horz">
            <a:normAutofit/>
          </a:bodyPr>
          <a:lstStyle>
            <a:lvl1pPr>
              <a:defRPr sz="6000" b="1">
                <a:solidFill>
                  <a:schemeClr val="bg2"/>
                </a:solidFill>
                <a:latin typeface="Arial"/>
                <a:cs typeface="Arial"/>
              </a:defRPr>
            </a:lvl1pPr>
          </a:lstStyle>
          <a:p>
            <a:r>
              <a:rPr lang="en-US"/>
              <a:t>Click to edit Master title style</a:t>
            </a:r>
          </a:p>
        </p:txBody>
      </p:sp>
      <p:sp>
        <p:nvSpPr>
          <p:cNvPr id="9" name="Text Placeholder 12"/>
          <p:cNvSpPr>
            <a:spLocks noGrp="1"/>
          </p:cNvSpPr>
          <p:nvPr>
            <p:ph type="body" sz="quarter" idx="10"/>
          </p:nvPr>
        </p:nvSpPr>
        <p:spPr>
          <a:xfrm>
            <a:off x="3045882" y="2379652"/>
            <a:ext cx="6100233" cy="372533"/>
          </a:xfrm>
          <a:prstGeom prst="rect">
            <a:avLst/>
          </a:prstGeom>
        </p:spPr>
        <p:txBody>
          <a:bodyPr vert="horz">
            <a:normAutofit/>
          </a:bodyPr>
          <a:lstStyle>
            <a:lvl1pPr marL="0" indent="0" algn="ctr">
              <a:buNone/>
              <a:defRPr sz="2400" b="0" i="0">
                <a:solidFill>
                  <a:schemeClr val="tx1"/>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11" name="Text Placeholder 12"/>
          <p:cNvSpPr>
            <a:spLocks noGrp="1"/>
          </p:cNvSpPr>
          <p:nvPr>
            <p:ph type="body" sz="quarter" idx="13"/>
          </p:nvPr>
        </p:nvSpPr>
        <p:spPr>
          <a:xfrm>
            <a:off x="2461663" y="3922301"/>
            <a:ext cx="7268667" cy="745599"/>
          </a:xfrm>
          <a:prstGeom prst="rect">
            <a:avLst/>
          </a:prstGeom>
        </p:spPr>
        <p:txBody>
          <a:bodyPr vert="horz">
            <a:normAutofit/>
          </a:bodyPr>
          <a:lstStyle>
            <a:lvl1pPr marL="0" indent="0" algn="ctr">
              <a:buNone/>
              <a:defRPr sz="3600" b="1" i="0">
                <a:solidFill>
                  <a:schemeClr val="bg2"/>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5" name="Text Placeholder 12"/>
          <p:cNvSpPr>
            <a:spLocks noGrp="1"/>
          </p:cNvSpPr>
          <p:nvPr>
            <p:ph type="body" sz="quarter" idx="14"/>
          </p:nvPr>
        </p:nvSpPr>
        <p:spPr>
          <a:xfrm>
            <a:off x="3045881" y="4681456"/>
            <a:ext cx="6100233" cy="599789"/>
          </a:xfrm>
          <a:prstGeom prst="rect">
            <a:avLst/>
          </a:prstGeom>
        </p:spPr>
        <p:txBody>
          <a:bodyPr vert="horz">
            <a:normAutofit/>
          </a:bodyPr>
          <a:lstStyle>
            <a:lvl1pPr marL="0" indent="0" algn="ctr">
              <a:buNone/>
              <a:defRPr sz="3200" b="1" i="0">
                <a:solidFill>
                  <a:schemeClr val="tx1"/>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2804940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3B7E642-7FE8-458E-B316-967BECBAC231}"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32550879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B7E642-7FE8-458E-B316-967BECBAC23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14102754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B7E642-7FE8-458E-B316-967BECBAC231}"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480D6-8DB2-42E3-AE2B-C8AC868BC9C7}" type="slidenum">
              <a:rPr lang="en-US" smtClean="0"/>
              <a:t>‹#›</a:t>
            </a:fld>
            <a:endParaRPr lang="en-US"/>
          </a:p>
        </p:txBody>
      </p:sp>
    </p:spTree>
    <p:extLst>
      <p:ext uri="{BB962C8B-B14F-4D97-AF65-F5344CB8AC3E}">
        <p14:creationId xmlns:p14="http://schemas.microsoft.com/office/powerpoint/2010/main" val="2425547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No 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3618" y="1695321"/>
            <a:ext cx="11422063" cy="4953319"/>
          </a:xfrm>
          <a:prstGeom prst="rect">
            <a:avLst/>
          </a:prstGeom>
        </p:spPr>
        <p:txBody>
          <a:bodyPr>
            <a:normAutofit/>
          </a:bodyPr>
          <a:lstStyle>
            <a:lvl1pPr marL="457189" indent="-457189">
              <a:buClr>
                <a:schemeClr val="tx1"/>
              </a:buClr>
              <a:buFont typeface="Arial"/>
              <a:buChar char="•"/>
              <a:defRPr sz="4000" b="0" i="0">
                <a:solidFill>
                  <a:schemeClr val="tx1">
                    <a:lumMod val="75000"/>
                  </a:schemeClr>
                </a:solidFill>
                <a:latin typeface="Arial"/>
                <a:cs typeface="Arial"/>
              </a:defRPr>
            </a:lvl1pPr>
            <a:lvl2pPr marL="990575" indent="-380990">
              <a:buClr>
                <a:schemeClr val="tx1"/>
              </a:buClr>
              <a:buFont typeface="Arial"/>
              <a:buChar char="•"/>
              <a:defRPr sz="3600" b="0" i="0">
                <a:solidFill>
                  <a:schemeClr val="tx1">
                    <a:lumMod val="75000"/>
                  </a:schemeClr>
                </a:solidFill>
                <a:latin typeface="Arial"/>
                <a:cs typeface="Arial"/>
              </a:defRPr>
            </a:lvl2pPr>
            <a:lvl3pPr marL="1523962" indent="-304792">
              <a:buClr>
                <a:schemeClr val="tx1"/>
              </a:buClr>
              <a:buFont typeface="Arial"/>
              <a:buChar char="•"/>
              <a:defRPr b="0" i="0">
                <a:solidFill>
                  <a:schemeClr val="tx1">
                    <a:lumMod val="75000"/>
                  </a:schemeClr>
                </a:solidFill>
                <a:latin typeface="Arial"/>
                <a:cs typeface="Arial"/>
              </a:defRPr>
            </a:lvl3pPr>
            <a:lvl4pPr marL="2133547" indent="-304792">
              <a:buClr>
                <a:schemeClr val="tx1"/>
              </a:buClr>
              <a:buFont typeface="Arial"/>
              <a:buChar char="•"/>
              <a:defRPr sz="2400" b="0" i="0">
                <a:solidFill>
                  <a:schemeClr val="tx1">
                    <a:lumMod val="75000"/>
                  </a:schemeClr>
                </a:solidFill>
                <a:latin typeface="Arial"/>
                <a:cs typeface="Arial"/>
              </a:defRPr>
            </a:lvl4pPr>
            <a:lvl5pPr marL="2743131" indent="-304792">
              <a:buClr>
                <a:schemeClr val="tx1"/>
              </a:buClr>
              <a:buFont typeface="Arial"/>
              <a:buChar char="•"/>
              <a:defRPr sz="2400" b="0" i="0">
                <a:solidFill>
                  <a:schemeClr val="tx1">
                    <a:lumMod val="75000"/>
                  </a:schemeClr>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383617" y="380280"/>
            <a:ext cx="11422063" cy="760049"/>
          </a:xfrm>
          <a:prstGeom prst="rect">
            <a:avLst/>
          </a:prstGeom>
        </p:spPr>
        <p:txBody>
          <a:bodyPr vert="horz">
            <a:noAutofit/>
          </a:bodyPr>
          <a:lstStyle>
            <a:lvl1pPr algn="l">
              <a:defRPr sz="5400" b="1" i="0">
                <a:solidFill>
                  <a:schemeClr val="bg2"/>
                </a:solidFill>
                <a:latin typeface="Arial"/>
                <a:cs typeface="Arial"/>
              </a:defRPr>
            </a:lvl1pPr>
          </a:lstStyle>
          <a:p>
            <a:r>
              <a:rPr lang="en-US"/>
              <a:t>Click to edit Master title style</a:t>
            </a:r>
          </a:p>
        </p:txBody>
      </p:sp>
      <p:sp>
        <p:nvSpPr>
          <p:cNvPr id="10" name="Text Placeholder 12"/>
          <p:cNvSpPr>
            <a:spLocks noGrp="1"/>
          </p:cNvSpPr>
          <p:nvPr>
            <p:ph type="body" sz="quarter" idx="10"/>
          </p:nvPr>
        </p:nvSpPr>
        <p:spPr>
          <a:xfrm>
            <a:off x="405920" y="1231558"/>
            <a:ext cx="6027815" cy="372533"/>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3673772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No picture)">
    <p:spTree>
      <p:nvGrpSpPr>
        <p:cNvPr id="1" name=""/>
        <p:cNvGrpSpPr/>
        <p:nvPr/>
      </p:nvGrpSpPr>
      <p:grpSpPr>
        <a:xfrm>
          <a:off x="0" y="0"/>
          <a:ext cx="0" cy="0"/>
          <a:chOff x="0" y="0"/>
          <a:chExt cx="0" cy="0"/>
        </a:xfrm>
      </p:grpSpPr>
      <p:sp>
        <p:nvSpPr>
          <p:cNvPr id="10" name="Text Placeholder 12"/>
          <p:cNvSpPr>
            <a:spLocks noGrp="1"/>
          </p:cNvSpPr>
          <p:nvPr>
            <p:ph type="body" sz="quarter" idx="10"/>
          </p:nvPr>
        </p:nvSpPr>
        <p:spPr>
          <a:xfrm>
            <a:off x="393605" y="1748985"/>
            <a:ext cx="6027815" cy="372533"/>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
        <p:nvSpPr>
          <p:cNvPr id="7" name="Text Placeholder 6"/>
          <p:cNvSpPr>
            <a:spLocks noGrp="1"/>
          </p:cNvSpPr>
          <p:nvPr>
            <p:ph type="body" sz="quarter" idx="11" hasCustomPrompt="1"/>
          </p:nvPr>
        </p:nvSpPr>
        <p:spPr>
          <a:xfrm>
            <a:off x="383118" y="327214"/>
            <a:ext cx="11421533" cy="1373717"/>
          </a:xfrm>
          <a:prstGeom prst="rect">
            <a:avLst/>
          </a:prstGeom>
        </p:spPr>
        <p:txBody>
          <a:bodyPr/>
          <a:lstStyle>
            <a:lvl1pPr marL="0" indent="0">
              <a:buNone/>
              <a:defRPr sz="4400" b="1" baseline="0">
                <a:solidFill>
                  <a:schemeClr val="bg2"/>
                </a:solidFill>
              </a:defRPr>
            </a:lvl1pPr>
          </a:lstStyle>
          <a:p>
            <a:pPr lvl="0"/>
            <a:r>
              <a:rPr lang="en-US"/>
              <a:t>Click to edit Master title style – 2 line slide Header</a:t>
            </a:r>
          </a:p>
        </p:txBody>
      </p:sp>
      <p:sp>
        <p:nvSpPr>
          <p:cNvPr id="5" name="Content Placeholder 2"/>
          <p:cNvSpPr>
            <a:spLocks noGrp="1"/>
          </p:cNvSpPr>
          <p:nvPr>
            <p:ph idx="1"/>
          </p:nvPr>
        </p:nvSpPr>
        <p:spPr>
          <a:xfrm>
            <a:off x="383618" y="2169572"/>
            <a:ext cx="11422063" cy="4479068"/>
          </a:xfrm>
          <a:prstGeom prst="rect">
            <a:avLst/>
          </a:prstGeom>
        </p:spPr>
        <p:txBody>
          <a:bodyPr>
            <a:normAutofit/>
          </a:bodyPr>
          <a:lstStyle>
            <a:lvl1pPr marL="457189" indent="-457189">
              <a:buClr>
                <a:schemeClr val="tx1"/>
              </a:buClr>
              <a:buFont typeface="Arial"/>
              <a:buChar char="•"/>
              <a:defRPr sz="4000" b="0" i="0">
                <a:solidFill>
                  <a:schemeClr val="tx1">
                    <a:lumMod val="75000"/>
                  </a:schemeClr>
                </a:solidFill>
                <a:latin typeface="Arial"/>
                <a:cs typeface="Arial"/>
              </a:defRPr>
            </a:lvl1pPr>
            <a:lvl2pPr marL="990575" indent="-380990">
              <a:buClr>
                <a:schemeClr val="tx1"/>
              </a:buClr>
              <a:buFont typeface="Arial"/>
              <a:buChar char="•"/>
              <a:defRPr sz="3600" b="0" i="0">
                <a:solidFill>
                  <a:schemeClr val="tx1">
                    <a:lumMod val="75000"/>
                  </a:schemeClr>
                </a:solidFill>
                <a:latin typeface="Arial"/>
                <a:cs typeface="Arial"/>
              </a:defRPr>
            </a:lvl2pPr>
            <a:lvl3pPr marL="1523962" indent="-304792">
              <a:buClr>
                <a:schemeClr val="tx1"/>
              </a:buClr>
              <a:buFont typeface="Arial"/>
              <a:buChar char="•"/>
              <a:defRPr b="0" i="0">
                <a:solidFill>
                  <a:schemeClr val="tx1">
                    <a:lumMod val="75000"/>
                  </a:schemeClr>
                </a:solidFill>
                <a:latin typeface="Arial"/>
                <a:cs typeface="Arial"/>
              </a:defRPr>
            </a:lvl3pPr>
            <a:lvl4pPr marL="2133547" indent="-304792">
              <a:buClr>
                <a:schemeClr val="tx1"/>
              </a:buClr>
              <a:buFont typeface="Arial"/>
              <a:buChar char="•"/>
              <a:defRPr sz="2400" b="0" i="0">
                <a:solidFill>
                  <a:schemeClr val="tx1">
                    <a:lumMod val="75000"/>
                  </a:schemeClr>
                </a:solidFill>
                <a:latin typeface="Arial"/>
                <a:cs typeface="Arial"/>
              </a:defRPr>
            </a:lvl4pPr>
            <a:lvl5pPr marL="2743131" indent="-304792">
              <a:buClr>
                <a:schemeClr val="tx1"/>
              </a:buClr>
              <a:buFont typeface="Arial"/>
              <a:buChar char="•"/>
              <a:defRPr sz="2400" b="0" i="0">
                <a:solidFill>
                  <a:schemeClr val="tx1">
                    <a:lumMod val="75000"/>
                  </a:schemeClr>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2242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No picture)">
    <p:spTree>
      <p:nvGrpSpPr>
        <p:cNvPr id="1" name=""/>
        <p:cNvGrpSpPr/>
        <p:nvPr/>
      </p:nvGrpSpPr>
      <p:grpSpPr>
        <a:xfrm>
          <a:off x="0" y="0"/>
          <a:ext cx="0" cy="0"/>
          <a:chOff x="0" y="0"/>
          <a:chExt cx="0" cy="0"/>
        </a:xfrm>
      </p:grpSpPr>
      <p:sp>
        <p:nvSpPr>
          <p:cNvPr id="9" name="Title 1"/>
          <p:cNvSpPr>
            <a:spLocks noGrp="1"/>
          </p:cNvSpPr>
          <p:nvPr>
            <p:ph type="title"/>
          </p:nvPr>
        </p:nvSpPr>
        <p:spPr>
          <a:xfrm>
            <a:off x="383617" y="380280"/>
            <a:ext cx="11422063" cy="760049"/>
          </a:xfrm>
          <a:prstGeom prst="rect">
            <a:avLst/>
          </a:prstGeom>
        </p:spPr>
        <p:txBody>
          <a:bodyPr vert="horz">
            <a:noAutofit/>
          </a:bodyPr>
          <a:lstStyle>
            <a:lvl1pPr algn="l">
              <a:defRPr sz="5400" b="1" i="0">
                <a:solidFill>
                  <a:schemeClr val="bg2"/>
                </a:solidFill>
                <a:latin typeface="Arial"/>
                <a:cs typeface="Arial"/>
              </a:defRPr>
            </a:lvl1pPr>
          </a:lstStyle>
          <a:p>
            <a:r>
              <a:rPr lang="en-US"/>
              <a:t>Click to edit Master title style</a:t>
            </a:r>
          </a:p>
        </p:txBody>
      </p:sp>
      <p:sp>
        <p:nvSpPr>
          <p:cNvPr id="4" name="Content Placeholder 2"/>
          <p:cNvSpPr>
            <a:spLocks noGrp="1"/>
          </p:cNvSpPr>
          <p:nvPr>
            <p:ph idx="1"/>
          </p:nvPr>
        </p:nvSpPr>
        <p:spPr>
          <a:xfrm>
            <a:off x="383618" y="1237785"/>
            <a:ext cx="11422063" cy="5410855"/>
          </a:xfrm>
          <a:prstGeom prst="rect">
            <a:avLst/>
          </a:prstGeom>
        </p:spPr>
        <p:txBody>
          <a:bodyPr>
            <a:normAutofit/>
          </a:bodyPr>
          <a:lstStyle>
            <a:lvl1pPr marL="457189" indent="-457189">
              <a:buClr>
                <a:schemeClr val="tx1"/>
              </a:buClr>
              <a:buFont typeface="Arial"/>
              <a:buChar char="•"/>
              <a:defRPr sz="4000" b="0" i="0">
                <a:solidFill>
                  <a:schemeClr val="tx1">
                    <a:lumMod val="75000"/>
                  </a:schemeClr>
                </a:solidFill>
                <a:latin typeface="Arial"/>
                <a:cs typeface="Arial"/>
              </a:defRPr>
            </a:lvl1pPr>
            <a:lvl2pPr marL="990575" indent="-380990">
              <a:buClr>
                <a:schemeClr val="tx1"/>
              </a:buClr>
              <a:buFont typeface="Arial"/>
              <a:buChar char="•"/>
              <a:defRPr sz="3600" b="0" i="0">
                <a:solidFill>
                  <a:schemeClr val="tx1">
                    <a:lumMod val="75000"/>
                  </a:schemeClr>
                </a:solidFill>
                <a:latin typeface="Arial"/>
                <a:cs typeface="Arial"/>
              </a:defRPr>
            </a:lvl2pPr>
            <a:lvl3pPr marL="1523962" indent="-304792">
              <a:buClr>
                <a:schemeClr val="tx1"/>
              </a:buClr>
              <a:buFont typeface="Arial"/>
              <a:buChar char="•"/>
              <a:defRPr b="0" i="0">
                <a:solidFill>
                  <a:schemeClr val="tx1">
                    <a:lumMod val="75000"/>
                  </a:schemeClr>
                </a:solidFill>
                <a:latin typeface="Arial"/>
                <a:cs typeface="Arial"/>
              </a:defRPr>
            </a:lvl3pPr>
            <a:lvl4pPr marL="2133547" indent="-304792">
              <a:buClr>
                <a:schemeClr val="tx1"/>
              </a:buClr>
              <a:buFont typeface="Arial"/>
              <a:buChar char="•"/>
              <a:defRPr sz="2400" b="0" i="0">
                <a:solidFill>
                  <a:schemeClr val="tx1">
                    <a:lumMod val="75000"/>
                  </a:schemeClr>
                </a:solidFill>
                <a:latin typeface="Arial"/>
                <a:cs typeface="Arial"/>
              </a:defRPr>
            </a:lvl4pPr>
            <a:lvl5pPr marL="2743131" indent="-304792">
              <a:buClr>
                <a:schemeClr val="tx1"/>
              </a:buClr>
              <a:buFont typeface="Arial"/>
              <a:buChar char="•"/>
              <a:defRPr sz="2400" b="0" i="0">
                <a:solidFill>
                  <a:schemeClr val="tx1">
                    <a:lumMod val="75000"/>
                  </a:schemeClr>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4960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No picture)">
    <p:spTree>
      <p:nvGrpSpPr>
        <p:cNvPr id="1" name=""/>
        <p:cNvGrpSpPr/>
        <p:nvPr/>
      </p:nvGrpSpPr>
      <p:grpSpPr>
        <a:xfrm>
          <a:off x="0" y="0"/>
          <a:ext cx="0" cy="0"/>
          <a:chOff x="0" y="0"/>
          <a:chExt cx="0" cy="0"/>
        </a:xfrm>
      </p:grpSpPr>
      <p:sp>
        <p:nvSpPr>
          <p:cNvPr id="7" name="Text Placeholder 6"/>
          <p:cNvSpPr>
            <a:spLocks noGrp="1"/>
          </p:cNvSpPr>
          <p:nvPr>
            <p:ph type="body" sz="quarter" idx="11" hasCustomPrompt="1"/>
          </p:nvPr>
        </p:nvSpPr>
        <p:spPr>
          <a:xfrm>
            <a:off x="383118" y="357695"/>
            <a:ext cx="11421533" cy="1373717"/>
          </a:xfrm>
          <a:prstGeom prst="rect">
            <a:avLst/>
          </a:prstGeom>
        </p:spPr>
        <p:txBody>
          <a:bodyPr/>
          <a:lstStyle>
            <a:lvl1pPr marL="0" indent="0">
              <a:buNone/>
              <a:defRPr sz="4400" b="1" baseline="0">
                <a:solidFill>
                  <a:schemeClr val="bg2"/>
                </a:solidFill>
              </a:defRPr>
            </a:lvl1pPr>
          </a:lstStyle>
          <a:p>
            <a:pPr lvl="0"/>
            <a:r>
              <a:rPr lang="en-US"/>
              <a:t>Click to edit Master title style – 2 line slide Header</a:t>
            </a:r>
          </a:p>
          <a:p>
            <a:pPr lvl="0"/>
            <a:endParaRPr lang="en-US"/>
          </a:p>
        </p:txBody>
      </p:sp>
      <p:sp>
        <p:nvSpPr>
          <p:cNvPr id="4" name="Content Placeholder 2"/>
          <p:cNvSpPr>
            <a:spLocks noGrp="1"/>
          </p:cNvSpPr>
          <p:nvPr>
            <p:ph idx="1"/>
          </p:nvPr>
        </p:nvSpPr>
        <p:spPr>
          <a:xfrm>
            <a:off x="383618" y="1695321"/>
            <a:ext cx="11422063" cy="4953319"/>
          </a:xfrm>
          <a:prstGeom prst="rect">
            <a:avLst/>
          </a:prstGeom>
        </p:spPr>
        <p:txBody>
          <a:bodyPr>
            <a:normAutofit/>
          </a:bodyPr>
          <a:lstStyle>
            <a:lvl1pPr marL="457189" indent="-457189">
              <a:buClr>
                <a:schemeClr val="tx1"/>
              </a:buClr>
              <a:buFont typeface="Arial"/>
              <a:buChar char="•"/>
              <a:defRPr sz="4000" b="0" i="0">
                <a:solidFill>
                  <a:schemeClr val="tx1">
                    <a:lumMod val="75000"/>
                  </a:schemeClr>
                </a:solidFill>
                <a:latin typeface="Arial"/>
                <a:cs typeface="Arial"/>
              </a:defRPr>
            </a:lvl1pPr>
            <a:lvl2pPr marL="990575" indent="-380990">
              <a:buClr>
                <a:schemeClr val="tx1"/>
              </a:buClr>
              <a:buFont typeface="Arial"/>
              <a:buChar char="•"/>
              <a:defRPr sz="3600" b="0" i="0">
                <a:solidFill>
                  <a:schemeClr val="tx1">
                    <a:lumMod val="75000"/>
                  </a:schemeClr>
                </a:solidFill>
                <a:latin typeface="Arial"/>
                <a:cs typeface="Arial"/>
              </a:defRPr>
            </a:lvl2pPr>
            <a:lvl3pPr marL="1523962" indent="-304792">
              <a:buClr>
                <a:schemeClr val="tx1"/>
              </a:buClr>
              <a:buFont typeface="Arial"/>
              <a:buChar char="•"/>
              <a:defRPr b="0" i="0">
                <a:solidFill>
                  <a:schemeClr val="tx1">
                    <a:lumMod val="75000"/>
                  </a:schemeClr>
                </a:solidFill>
                <a:latin typeface="Arial"/>
                <a:cs typeface="Arial"/>
              </a:defRPr>
            </a:lvl3pPr>
            <a:lvl4pPr marL="2133547" indent="-304792">
              <a:buClr>
                <a:schemeClr val="tx1"/>
              </a:buClr>
              <a:buFont typeface="Arial"/>
              <a:buChar char="•"/>
              <a:defRPr sz="2400" b="0" i="0">
                <a:solidFill>
                  <a:schemeClr val="tx1">
                    <a:lumMod val="75000"/>
                  </a:schemeClr>
                </a:solidFill>
                <a:latin typeface="Arial"/>
                <a:cs typeface="Arial"/>
              </a:defRPr>
            </a:lvl4pPr>
            <a:lvl5pPr marL="2743131" indent="-304792">
              <a:buClr>
                <a:schemeClr val="tx1"/>
              </a:buClr>
              <a:buFont typeface="Arial"/>
              <a:buChar char="•"/>
              <a:defRPr sz="2400" b="0" i="0">
                <a:solidFill>
                  <a:schemeClr val="tx1">
                    <a:lumMod val="75000"/>
                  </a:schemeClr>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38081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Content (No 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2756" y="1275043"/>
            <a:ext cx="6105307" cy="5232083"/>
          </a:xfrm>
          <a:prstGeom prst="rect">
            <a:avLst/>
          </a:prstGeom>
        </p:spPr>
        <p:txBody>
          <a:bodyPr>
            <a:normAutofit/>
          </a:bodyPr>
          <a:lstStyle>
            <a:lvl1pPr marL="457189" indent="-457189">
              <a:buClr>
                <a:schemeClr val="tx1"/>
              </a:buClr>
              <a:buFont typeface="Arial"/>
              <a:buChar char="•"/>
              <a:defRPr sz="4000" b="0" i="0">
                <a:solidFill>
                  <a:schemeClr val="tx1">
                    <a:lumMod val="75000"/>
                  </a:schemeClr>
                </a:solidFill>
                <a:latin typeface="Arial"/>
                <a:cs typeface="Arial"/>
              </a:defRPr>
            </a:lvl1pPr>
            <a:lvl2pPr marL="990575" indent="-380990">
              <a:buClr>
                <a:schemeClr val="tx1"/>
              </a:buClr>
              <a:buFont typeface="Arial"/>
              <a:buChar char="•"/>
              <a:defRPr sz="3600" b="0" i="0">
                <a:solidFill>
                  <a:schemeClr val="tx1">
                    <a:lumMod val="75000"/>
                  </a:schemeClr>
                </a:solidFill>
                <a:latin typeface="Arial"/>
                <a:cs typeface="Arial"/>
              </a:defRPr>
            </a:lvl2pPr>
            <a:lvl3pPr marL="1523962" indent="-304792">
              <a:buClr>
                <a:schemeClr val="tx1"/>
              </a:buClr>
              <a:buFont typeface="Arial"/>
              <a:buChar char="•"/>
              <a:defRPr b="0" i="0">
                <a:solidFill>
                  <a:schemeClr val="tx1">
                    <a:lumMod val="75000"/>
                  </a:schemeClr>
                </a:solidFill>
                <a:latin typeface="Arial"/>
                <a:cs typeface="Arial"/>
              </a:defRPr>
            </a:lvl3pPr>
            <a:lvl4pPr marL="2133547" indent="-304792">
              <a:buClr>
                <a:schemeClr val="tx1"/>
              </a:buClr>
              <a:buFont typeface="Arial"/>
              <a:buChar char="•"/>
              <a:defRPr sz="2400" b="0" i="0">
                <a:solidFill>
                  <a:schemeClr val="tx1">
                    <a:lumMod val="75000"/>
                  </a:schemeClr>
                </a:solidFill>
                <a:latin typeface="Arial"/>
                <a:cs typeface="Arial"/>
              </a:defRPr>
            </a:lvl4pPr>
            <a:lvl5pPr marL="2743131" indent="-304792">
              <a:buClr>
                <a:schemeClr val="tx1"/>
              </a:buClr>
              <a:buFont typeface="Arial"/>
              <a:buChar char="•"/>
              <a:defRPr sz="2400" b="0" i="0">
                <a:solidFill>
                  <a:schemeClr val="tx1">
                    <a:lumMod val="75000"/>
                  </a:schemeClr>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383617" y="380280"/>
            <a:ext cx="11422063" cy="760049"/>
          </a:xfrm>
          <a:prstGeom prst="rect">
            <a:avLst/>
          </a:prstGeom>
        </p:spPr>
        <p:txBody>
          <a:bodyPr vert="horz">
            <a:noAutofit/>
          </a:bodyPr>
          <a:lstStyle>
            <a:lvl1pPr algn="l">
              <a:defRPr sz="5400" b="1" i="0">
                <a:solidFill>
                  <a:schemeClr val="bg2"/>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45488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Image (No body copy)">
    <p:spTree>
      <p:nvGrpSpPr>
        <p:cNvPr id="1" name=""/>
        <p:cNvGrpSpPr/>
        <p:nvPr/>
      </p:nvGrpSpPr>
      <p:grpSpPr>
        <a:xfrm>
          <a:off x="0" y="0"/>
          <a:ext cx="0" cy="0"/>
          <a:chOff x="0" y="0"/>
          <a:chExt cx="0" cy="0"/>
        </a:xfrm>
      </p:grpSpPr>
      <p:sp>
        <p:nvSpPr>
          <p:cNvPr id="3" name="Picture Placeholder 2"/>
          <p:cNvSpPr>
            <a:spLocks noGrp="1"/>
          </p:cNvSpPr>
          <p:nvPr>
            <p:ph type="pic" idx="13"/>
          </p:nvPr>
        </p:nvSpPr>
        <p:spPr>
          <a:xfrm>
            <a:off x="354345" y="1664138"/>
            <a:ext cx="11451337" cy="5083676"/>
          </a:xfrm>
          <a:prstGeom prst="rect">
            <a:avLst/>
          </a:prstGeom>
        </p:spPr>
        <p:txBody>
          <a:bodyPr>
            <a:normAutofit/>
          </a:bodyPr>
          <a:lstStyle>
            <a:lvl1pPr marL="0" indent="0">
              <a:buNone/>
              <a:defRPr sz="4267">
                <a:solidFill>
                  <a:schemeClr val="tx1">
                    <a:lumMod val="75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5" name="Title 1"/>
          <p:cNvSpPr>
            <a:spLocks noGrp="1"/>
          </p:cNvSpPr>
          <p:nvPr>
            <p:ph type="title"/>
          </p:nvPr>
        </p:nvSpPr>
        <p:spPr>
          <a:xfrm>
            <a:off x="354344" y="379125"/>
            <a:ext cx="11451337" cy="772544"/>
          </a:xfrm>
          <a:prstGeom prst="rect">
            <a:avLst/>
          </a:prstGeom>
        </p:spPr>
        <p:txBody>
          <a:bodyPr vert="horz">
            <a:noAutofit/>
          </a:bodyPr>
          <a:lstStyle>
            <a:lvl1pPr algn="l">
              <a:defRPr sz="5400" b="1" i="0">
                <a:solidFill>
                  <a:srgbClr val="00694E"/>
                </a:solidFill>
                <a:latin typeface="Arial"/>
                <a:cs typeface="Arial"/>
              </a:defRPr>
            </a:lvl1pPr>
          </a:lstStyle>
          <a:p>
            <a:r>
              <a:rPr lang="en-US"/>
              <a:t>Click to edit Master title style</a:t>
            </a:r>
          </a:p>
        </p:txBody>
      </p:sp>
      <p:sp>
        <p:nvSpPr>
          <p:cNvPr id="6" name="Text Placeholder 12"/>
          <p:cNvSpPr>
            <a:spLocks noGrp="1"/>
          </p:cNvSpPr>
          <p:nvPr>
            <p:ph type="body" sz="quarter" idx="10"/>
          </p:nvPr>
        </p:nvSpPr>
        <p:spPr>
          <a:xfrm>
            <a:off x="432404" y="1226820"/>
            <a:ext cx="6017155" cy="372533"/>
          </a:xfrm>
          <a:prstGeom prst="rect">
            <a:avLst/>
          </a:prstGeom>
        </p:spPr>
        <p:txBody>
          <a:bodyPr vert="horz">
            <a:noAutofit/>
          </a:bodyPr>
          <a:lstStyle>
            <a:lvl1pPr marL="0" indent="0" algn="l">
              <a:buNone/>
              <a:defRPr sz="2400" b="0" i="0">
                <a:solidFill>
                  <a:srgbClr val="282828"/>
                </a:solidFill>
                <a:latin typeface="Arial"/>
                <a:cs typeface="Arial"/>
              </a:defRPr>
            </a:lvl1pPr>
            <a:lvl2pPr marL="609585" indent="0">
              <a:buNone/>
              <a:defRPr sz="1867"/>
            </a:lvl2pPr>
            <a:lvl3pPr marL="1219170" indent="0">
              <a:buNone/>
              <a:defRPr sz="1600"/>
            </a:lvl3pPr>
            <a:lvl4pPr marL="1828754" indent="0">
              <a:buNone/>
              <a:defRPr sz="1467"/>
            </a:lvl4pPr>
            <a:lvl5pPr marL="2438339" indent="0">
              <a:buNone/>
              <a:defRPr sz="1467"/>
            </a:lvl5pPr>
          </a:lstStyle>
          <a:p>
            <a:pPr lvl="0"/>
            <a:r>
              <a:rPr lang="en-US"/>
              <a:t>Click to edit Master text styles</a:t>
            </a:r>
          </a:p>
        </p:txBody>
      </p:sp>
    </p:spTree>
    <p:extLst>
      <p:ext uri="{BB962C8B-B14F-4D97-AF65-F5344CB8AC3E}">
        <p14:creationId xmlns:p14="http://schemas.microsoft.com/office/powerpoint/2010/main" val="3682602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2.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BOT_BACK2.jpg"/>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0" y="0"/>
            <a:ext cx="12203597" cy="6864096"/>
          </a:xfrm>
          <a:prstGeom prst="rect">
            <a:avLst/>
          </a:prstGeom>
        </p:spPr>
      </p:pic>
      <p:sp>
        <p:nvSpPr>
          <p:cNvPr id="4" name="Slide Number Placeholder 5"/>
          <p:cNvSpPr>
            <a:spLocks noGrp="1"/>
          </p:cNvSpPr>
          <p:nvPr>
            <p:ph type="sldNum" sz="quarter" idx="4"/>
          </p:nvPr>
        </p:nvSpPr>
        <p:spPr>
          <a:xfrm>
            <a:off x="8176325" y="2"/>
            <a:ext cx="3916505" cy="371172"/>
          </a:xfrm>
          <a:prstGeom prst="rect">
            <a:avLst/>
          </a:prstGeom>
        </p:spPr>
        <p:txBody>
          <a:bodyPr vert="horz" lIns="91440" tIns="45720" rIns="91440" bIns="45720" rtlCol="0" anchor="ctr"/>
          <a:lstStyle>
            <a:lvl1pPr algn="r">
              <a:defRPr sz="1600" b="0" i="0">
                <a:solidFill>
                  <a:schemeClr val="bg1"/>
                </a:solidFill>
                <a:latin typeface="Arial"/>
                <a:cs typeface="Arial"/>
              </a:defRPr>
            </a:lvl1pPr>
          </a:lstStyle>
          <a:p>
            <a:fld id="{0346FD00-478A-9541-917F-B0A6CB3C172F}" type="slidenum">
              <a:rPr lang="en-US" smtClean="0"/>
              <a:pPr/>
              <a:t>‹#›</a:t>
            </a:fld>
            <a:endParaRPr lang="en-US"/>
          </a:p>
        </p:txBody>
      </p:sp>
      <p:pic>
        <p:nvPicPr>
          <p:cNvPr id="5" name="Picture 4" descr="BOT_BACK2.jpg"/>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0" y="0"/>
            <a:ext cx="12203597" cy="6864096"/>
          </a:xfrm>
          <a:prstGeom prst="rect">
            <a:avLst/>
          </a:prstGeom>
        </p:spPr>
      </p:pic>
      <p:sp>
        <p:nvSpPr>
          <p:cNvPr id="6" name="Slide Number Placeholder 5"/>
          <p:cNvSpPr txBox="1">
            <a:spLocks/>
          </p:cNvSpPr>
          <p:nvPr userDrawn="1"/>
        </p:nvSpPr>
        <p:spPr>
          <a:xfrm>
            <a:off x="8176325" y="17615"/>
            <a:ext cx="3916505" cy="371172"/>
          </a:xfrm>
          <a:prstGeom prst="rect">
            <a:avLst/>
          </a:prstGeom>
        </p:spPr>
        <p:txBody>
          <a:bodyPr vert="horz" lIns="121920" tIns="60960" rIns="121920" bIns="60960" rtlCol="0" anchor="ctr"/>
          <a:lstStyle>
            <a:defPPr>
              <a:defRPr lang="en-US"/>
            </a:defPPr>
            <a:lvl1pPr marL="0" algn="r" defTabSz="457200" rtl="0" eaLnBrk="1" latinLnBrk="0" hangingPunct="1">
              <a:defRPr sz="1200" b="0" i="0" kern="1200">
                <a:solidFill>
                  <a:schemeClr val="bg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346FD00-478A-9541-917F-B0A6CB3C172F}" type="slidenum">
              <a:rPr lang="en-US" sz="1600" smtClean="0"/>
              <a:pPr/>
              <a:t>‹#›</a:t>
            </a:fld>
            <a:endParaRPr lang="en-US" sz="1600"/>
          </a:p>
        </p:txBody>
      </p:sp>
    </p:spTree>
    <p:extLst>
      <p:ext uri="{BB962C8B-B14F-4D97-AF65-F5344CB8AC3E}">
        <p14:creationId xmlns:p14="http://schemas.microsoft.com/office/powerpoint/2010/main" val="654583067"/>
      </p:ext>
    </p:extLst>
  </p:cSld>
  <p:clrMap bg1="lt1" tx1="dk1" bg2="lt2" tx2="dk2" accent1="accent1" accent2="accent2" accent3="accent3" accent4="accent4" accent5="accent5" accent6="accent6" hlink="hlink" folHlink="folHlink"/>
  <p:sldLayoutIdLst>
    <p:sldLayoutId id="2147483728" r:id="rId1"/>
    <p:sldLayoutId id="2147483739" r:id="rId2"/>
    <p:sldLayoutId id="2147483729" r:id="rId3"/>
    <p:sldLayoutId id="2147483730" r:id="rId4"/>
    <p:sldLayoutId id="2147483744" r:id="rId5"/>
    <p:sldLayoutId id="2147483741" r:id="rId6"/>
    <p:sldLayoutId id="2147483745" r:id="rId7"/>
    <p:sldLayoutId id="2147483742" r:id="rId8"/>
    <p:sldLayoutId id="2147483731" r:id="rId9"/>
    <p:sldLayoutId id="2147483740" r:id="rId10"/>
    <p:sldLayoutId id="2147483743" r:id="rId11"/>
    <p:sldLayoutId id="2147483732" r:id="rId12"/>
    <p:sldLayoutId id="2147483746" r:id="rId13"/>
    <p:sldLayoutId id="2147483733" r:id="rId14"/>
    <p:sldLayoutId id="2147483734" r:id="rId15"/>
    <p:sldLayoutId id="2147483735" r:id="rId16"/>
    <p:sldLayoutId id="2147483736" r:id="rId17"/>
    <p:sldLayoutId id="2147483737" r:id="rId18"/>
    <p:sldLayoutId id="2147483738" r:id="rId19"/>
    <p:sldLayoutId id="2147483662" r:id="rId20"/>
    <p:sldLayoutId id="2147483749" r:id="rId21"/>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7E642-7FE8-458E-B316-967BECBAC231}" type="datetimeFigureOut">
              <a:rPr lang="en-US" smtClean="0"/>
              <a:t>4/9/2019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480D6-8DB2-42E3-AE2B-C8AC868BC9C7}" type="slidenum">
              <a:rPr lang="en-US" smtClean="0"/>
              <a:t>‹#›</a:t>
            </a:fld>
            <a:endParaRPr lang="en-US"/>
          </a:p>
        </p:txBody>
      </p:sp>
    </p:spTree>
    <p:extLst>
      <p:ext uri="{BB962C8B-B14F-4D97-AF65-F5344CB8AC3E}">
        <p14:creationId xmlns:p14="http://schemas.microsoft.com/office/powerpoint/2010/main" val="26122106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mailto:orsp@ohio.edu"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www.ohio.edu/policy/41-005"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mailto:perryc@ohio.edu" TargetMode="External"/><Relationship Id="rId2" Type="http://schemas.openxmlformats.org/officeDocument/2006/relationships/hyperlink" Target="mailto:bowmanl3@ohio.edu"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hyperlink" Target="mailto:compensation@ohio.edu"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hyperlink" Target="http://www.ohio.edu/travel" TargetMode="Externa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hyperlink" Target="https://events.membersolutions.com/event_register.asp?content_id=78619&amp;s=event_manager&amp;pv=1" TargetMode="External"/><Relationship Id="rId2" Type="http://schemas.openxmlformats.org/officeDocument/2006/relationships/hyperlink" Target="https://events.membersolutions.com/event_register.asp?content_id=78618&amp;s=event_manager&amp;pv=1" TargetMode="Externa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hyperlink" Target="http://www.ohio.edu/hr/professional-development" TargetMode="External"/><Relationship Id="rId2" Type="http://schemas.openxmlformats.org/officeDocument/2006/relationships/hyperlink" Target="http://www.ohio.edu/travel" TargetMode="Externa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hyperlink" Target="mailto:accounts.payable@ohio.edu" TargetMode="External"/><Relationship Id="rId2" Type="http://schemas.openxmlformats.org/officeDocument/2006/relationships/hyperlink" Target="mailto:CPF@ohio.edu" TargetMode="Externa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hyperlink" Target="mailto:sanok@ohio.edu" TargetMode="Externa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hyperlink" Target="https://www.ohio.edu/sites/default/files/sites/finance/accounting/files/FSE_OHIO_Function_QRG_WEB.pdf" TargetMode="External"/><Relationship Id="rId2" Type="http://schemas.openxmlformats.org/officeDocument/2006/relationships/hyperlink" Target="https://events.membersolutions.com/event_register.asp?content_id=76182" TargetMode="External"/><Relationship Id="rId1" Type="http://schemas.openxmlformats.org/officeDocument/2006/relationships/slideLayout" Target="../slideLayouts/slideLayout5.xml"/><Relationship Id="rId4" Type="http://schemas.openxmlformats.org/officeDocument/2006/relationships/hyperlink" Target="mailto:sanok@ohio.edu"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hyperlink" Target="https://www.ohio.edu/finance/quick-reference-guides" TargetMode="Externa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hyperlink" Target="https://www.ohio.edu/hr/professional-development" TargetMode="External"/><Relationship Id="rId2" Type="http://schemas.openxmlformats.org/officeDocument/2006/relationships/hyperlink" Target="https://www.ohio.edu/hr/professional-development/courses" TargetMode="Externa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hyperlink" Target="mailto:financecustomercare@ohio.edu" TargetMode="Externa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Business Forum</a:t>
            </a:r>
          </a:p>
        </p:txBody>
      </p:sp>
      <p:sp>
        <p:nvSpPr>
          <p:cNvPr id="3" name="Text Placeholder 2"/>
          <p:cNvSpPr>
            <a:spLocks noGrp="1"/>
          </p:cNvSpPr>
          <p:nvPr>
            <p:ph type="body" sz="quarter" idx="10"/>
          </p:nvPr>
        </p:nvSpPr>
        <p:spPr/>
        <p:txBody>
          <a:bodyPr>
            <a:normAutofit fontScale="92500" lnSpcReduction="20000"/>
          </a:bodyPr>
          <a:lstStyle/>
          <a:p>
            <a:r>
              <a:rPr lang="en-US"/>
              <a:t>April 9, 2019</a:t>
            </a:r>
          </a:p>
        </p:txBody>
      </p:sp>
      <p:sp>
        <p:nvSpPr>
          <p:cNvPr id="5" name="Text Placeholder 4"/>
          <p:cNvSpPr>
            <a:spLocks noGrp="1"/>
          </p:cNvSpPr>
          <p:nvPr>
            <p:ph type="body" sz="quarter" idx="14"/>
          </p:nvPr>
        </p:nvSpPr>
        <p:spPr>
          <a:xfrm>
            <a:off x="2971067" y="3791994"/>
            <a:ext cx="6100233" cy="599789"/>
          </a:xfrm>
        </p:spPr>
        <p:txBody>
          <a:bodyPr>
            <a:normAutofit/>
          </a:bodyPr>
          <a:lstStyle/>
          <a:p>
            <a:r>
              <a:rPr lang="en-US"/>
              <a:t>HRTC 141-45</a:t>
            </a:r>
          </a:p>
        </p:txBody>
      </p:sp>
    </p:spTree>
    <p:extLst>
      <p:ext uri="{BB962C8B-B14F-4D97-AF65-F5344CB8AC3E}">
        <p14:creationId xmlns:p14="http://schemas.microsoft.com/office/powerpoint/2010/main" val="270918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Grants Management Training</a:t>
            </a:r>
          </a:p>
        </p:txBody>
      </p:sp>
      <p:sp>
        <p:nvSpPr>
          <p:cNvPr id="4" name="Content Placeholder 3"/>
          <p:cNvSpPr>
            <a:spLocks noGrp="1"/>
          </p:cNvSpPr>
          <p:nvPr>
            <p:ph idx="1"/>
          </p:nvPr>
        </p:nvSpPr>
        <p:spPr>
          <a:xfrm>
            <a:off x="383618" y="1172095"/>
            <a:ext cx="11422063" cy="5476545"/>
          </a:xfrm>
        </p:spPr>
        <p:txBody>
          <a:bodyPr>
            <a:normAutofit fontScale="92500" lnSpcReduction="20000"/>
          </a:bodyPr>
          <a:lstStyle/>
          <a:p>
            <a:r>
              <a:rPr lang="en-US">
                <a:solidFill>
                  <a:schemeClr val="tx2"/>
                </a:solidFill>
              </a:rPr>
              <a:t>National Council University Research Administrators webinars </a:t>
            </a:r>
          </a:p>
          <a:p>
            <a:pPr lvl="1"/>
            <a:r>
              <a:rPr lang="en-US">
                <a:solidFill>
                  <a:schemeClr val="tx2"/>
                </a:solidFill>
              </a:rPr>
              <a:t>Office of Research and Sponsored Programs notifies by email. Send request to </a:t>
            </a:r>
            <a:r>
              <a:rPr lang="en-US">
                <a:solidFill>
                  <a:schemeClr val="tx2"/>
                </a:solidFill>
                <a:hlinkClick r:id="rId2"/>
              </a:rPr>
              <a:t>orsp@ohio.edu</a:t>
            </a:r>
            <a:r>
              <a:rPr lang="en-US">
                <a:solidFill>
                  <a:schemeClr val="tx2"/>
                </a:solidFill>
              </a:rPr>
              <a:t> to be put on list.</a:t>
            </a:r>
          </a:p>
          <a:p>
            <a:pPr lvl="2"/>
            <a:r>
              <a:rPr lang="en-US">
                <a:solidFill>
                  <a:schemeClr val="tx2"/>
                </a:solidFill>
              </a:rPr>
              <a:t>NIH Fundamentals</a:t>
            </a:r>
          </a:p>
          <a:p>
            <a:pPr lvl="2"/>
            <a:r>
              <a:rPr lang="en-US">
                <a:solidFill>
                  <a:schemeClr val="tx2"/>
                </a:solidFill>
              </a:rPr>
              <a:t>OIG Audits</a:t>
            </a:r>
          </a:p>
          <a:p>
            <a:pPr lvl="2"/>
            <a:r>
              <a:rPr lang="en-US">
                <a:solidFill>
                  <a:schemeClr val="tx2"/>
                </a:solidFill>
              </a:rPr>
              <a:t>How To Deal with HIPAA Rules</a:t>
            </a:r>
          </a:p>
          <a:p>
            <a:r>
              <a:rPr lang="en-US">
                <a:solidFill>
                  <a:schemeClr val="tx2"/>
                </a:solidFill>
              </a:rPr>
              <a:t>Grants Accounting Fundamentals – scheduled Fall and Spring Semesters – next training 4/25/19</a:t>
            </a:r>
          </a:p>
          <a:p>
            <a:r>
              <a:rPr lang="en-US">
                <a:solidFill>
                  <a:schemeClr val="tx2"/>
                </a:solidFill>
              </a:rPr>
              <a:t>Cost Share – online training in development</a:t>
            </a:r>
          </a:p>
        </p:txBody>
      </p:sp>
    </p:spTree>
    <p:extLst>
      <p:ext uri="{BB962C8B-B14F-4D97-AF65-F5344CB8AC3E}">
        <p14:creationId xmlns:p14="http://schemas.microsoft.com/office/powerpoint/2010/main" val="161154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Defined</a:t>
            </a:r>
          </a:p>
        </p:txBody>
      </p:sp>
      <p:sp>
        <p:nvSpPr>
          <p:cNvPr id="3" name="Text Placeholder 2"/>
          <p:cNvSpPr>
            <a:spLocks noGrp="1"/>
          </p:cNvSpPr>
          <p:nvPr>
            <p:ph type="body" sz="quarter" idx="11"/>
          </p:nvPr>
        </p:nvSpPr>
        <p:spPr/>
        <p:txBody>
          <a:bodyPr/>
          <a:lstStyle/>
          <a:p>
            <a:r>
              <a:rPr lang="en-US"/>
              <a:t>Institutional Base Salary Policy</a:t>
            </a:r>
          </a:p>
        </p:txBody>
      </p:sp>
      <p:sp>
        <p:nvSpPr>
          <p:cNvPr id="4" name="Content Placeholder 3"/>
          <p:cNvSpPr>
            <a:spLocks noGrp="1"/>
          </p:cNvSpPr>
          <p:nvPr>
            <p:ph idx="1"/>
          </p:nvPr>
        </p:nvSpPr>
        <p:spPr/>
        <p:txBody>
          <a:bodyPr>
            <a:normAutofit fontScale="85000" lnSpcReduction="10000"/>
          </a:bodyPr>
          <a:lstStyle/>
          <a:p>
            <a:r>
              <a:rPr lang="en-US">
                <a:solidFill>
                  <a:schemeClr val="tx2"/>
                </a:solidFill>
              </a:rPr>
              <a:t>The purpose of this policy is to establish Ohio university’s definition of “Institutional Base Salary” (IBS) for the purposes of sponsored projects. The federal government requires that recipients of federal funding establish an institutional policy that documents the basis for all budgeting and expensing of salaries on sponsored projects and requires that all such costs be treated consistently regardless of the source of funds.</a:t>
            </a:r>
          </a:p>
          <a:p>
            <a:pPr lvl="1"/>
            <a:r>
              <a:rPr lang="en-US">
                <a:solidFill>
                  <a:schemeClr val="tx2"/>
                </a:solidFill>
                <a:hlinkClick r:id="rId2"/>
              </a:rPr>
              <a:t>https://www.ohio.edu/policy/41-005</a:t>
            </a:r>
            <a:endParaRPr lang="en-US">
              <a:solidFill>
                <a:schemeClr val="tx2"/>
              </a:solidFill>
            </a:endParaRPr>
          </a:p>
          <a:p>
            <a:pPr lvl="1"/>
            <a:endParaRPr lang="en-US"/>
          </a:p>
          <a:p>
            <a:endParaRPr lang="en-US"/>
          </a:p>
        </p:txBody>
      </p:sp>
    </p:spTree>
    <p:extLst>
      <p:ext uri="{BB962C8B-B14F-4D97-AF65-F5344CB8AC3E}">
        <p14:creationId xmlns:p14="http://schemas.microsoft.com/office/powerpoint/2010/main" val="2841568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Continued Projects</a:t>
            </a:r>
          </a:p>
        </p:txBody>
      </p:sp>
      <p:sp>
        <p:nvSpPr>
          <p:cNvPr id="4" name="Content Placeholder 3"/>
          <p:cNvSpPr>
            <a:spLocks noGrp="1"/>
          </p:cNvSpPr>
          <p:nvPr>
            <p:ph idx="1"/>
          </p:nvPr>
        </p:nvSpPr>
        <p:spPr>
          <a:xfrm>
            <a:off x="383618" y="1172095"/>
            <a:ext cx="11422063" cy="5476545"/>
          </a:xfrm>
        </p:spPr>
        <p:txBody>
          <a:bodyPr/>
          <a:lstStyle/>
          <a:p>
            <a:r>
              <a:rPr lang="en-US">
                <a:solidFill>
                  <a:schemeClr val="tx2"/>
                </a:solidFill>
              </a:rPr>
              <a:t>Vacation and Sick Leave accruals and payouts</a:t>
            </a:r>
          </a:p>
          <a:p>
            <a:r>
              <a:rPr lang="en-US">
                <a:solidFill>
                  <a:schemeClr val="tx2"/>
                </a:solidFill>
              </a:rPr>
              <a:t>Cost share process for Sponsored Awards</a:t>
            </a:r>
          </a:p>
          <a:p>
            <a:r>
              <a:rPr lang="en-US">
                <a:solidFill>
                  <a:schemeClr val="tx2"/>
                </a:solidFill>
              </a:rPr>
              <a:t>Defining some of the terminology that we use:</a:t>
            </a:r>
          </a:p>
          <a:p>
            <a:pPr lvl="1"/>
            <a:r>
              <a:rPr lang="en-US">
                <a:solidFill>
                  <a:schemeClr val="tx2"/>
                </a:solidFill>
              </a:rPr>
              <a:t>Restricted vs Unrestricted</a:t>
            </a:r>
          </a:p>
          <a:p>
            <a:pPr lvl="1"/>
            <a:r>
              <a:rPr lang="en-US">
                <a:solidFill>
                  <a:schemeClr val="tx2"/>
                </a:solidFill>
              </a:rPr>
              <a:t>Exchange vs Non-exchange</a:t>
            </a:r>
          </a:p>
          <a:p>
            <a:pPr lvl="1"/>
            <a:r>
              <a:rPr lang="en-US">
                <a:solidFill>
                  <a:schemeClr val="tx2"/>
                </a:solidFill>
              </a:rPr>
              <a:t>Sponsored vs Service</a:t>
            </a:r>
          </a:p>
        </p:txBody>
      </p:sp>
    </p:spTree>
    <p:extLst>
      <p:ext uri="{BB962C8B-B14F-4D97-AF65-F5344CB8AC3E}">
        <p14:creationId xmlns:p14="http://schemas.microsoft.com/office/powerpoint/2010/main" val="760442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Questions?</a:t>
            </a:r>
          </a:p>
        </p:txBody>
      </p:sp>
      <p:sp>
        <p:nvSpPr>
          <p:cNvPr id="4" name="Content Placeholder 3"/>
          <p:cNvSpPr>
            <a:spLocks noGrp="1"/>
          </p:cNvSpPr>
          <p:nvPr>
            <p:ph idx="1"/>
          </p:nvPr>
        </p:nvSpPr>
        <p:spPr>
          <a:xfrm>
            <a:off x="383618" y="1280160"/>
            <a:ext cx="11422063" cy="5368480"/>
          </a:xfrm>
        </p:spPr>
        <p:txBody>
          <a:bodyPr>
            <a:normAutofit/>
          </a:bodyPr>
          <a:lstStyle/>
          <a:p>
            <a:pPr>
              <a:spcBef>
                <a:spcPts val="1800"/>
              </a:spcBef>
            </a:pPr>
            <a:r>
              <a:rPr lang="en-US">
                <a:solidFill>
                  <a:schemeClr val="tx2"/>
                </a:solidFill>
              </a:rPr>
              <a:t>Are there post award, grant, sponsored research issues that the broader University community would like to see on this group’s agenda?</a:t>
            </a:r>
          </a:p>
          <a:p>
            <a:pPr>
              <a:spcBef>
                <a:spcPts val="1800"/>
              </a:spcBef>
            </a:pPr>
            <a:r>
              <a:rPr lang="en-US">
                <a:solidFill>
                  <a:schemeClr val="tx2"/>
                </a:solidFill>
              </a:rPr>
              <a:t>Luanne Bowman, </a:t>
            </a:r>
            <a:r>
              <a:rPr lang="en-US">
                <a:solidFill>
                  <a:schemeClr val="tx2"/>
                </a:solidFill>
                <a:hlinkClick r:id="rId2"/>
              </a:rPr>
              <a:t>bowmanl3@ohio.edu</a:t>
            </a:r>
            <a:endParaRPr lang="en-US">
              <a:solidFill>
                <a:schemeClr val="tx2"/>
              </a:solidFill>
            </a:endParaRPr>
          </a:p>
          <a:p>
            <a:pPr>
              <a:spcBef>
                <a:spcPts val="1800"/>
              </a:spcBef>
            </a:pPr>
            <a:r>
              <a:rPr lang="en-US">
                <a:solidFill>
                  <a:schemeClr val="tx2"/>
                </a:solidFill>
              </a:rPr>
              <a:t>Cindy Perry, </a:t>
            </a:r>
            <a:r>
              <a:rPr lang="en-US">
                <a:solidFill>
                  <a:schemeClr val="tx2"/>
                </a:solidFill>
                <a:hlinkClick r:id="rId3"/>
              </a:rPr>
              <a:t>perryc@ohio.edu</a:t>
            </a:r>
            <a:r>
              <a:rPr lang="en-US">
                <a:solidFill>
                  <a:schemeClr val="tx2"/>
                </a:solidFill>
              </a:rPr>
              <a:t> </a:t>
            </a:r>
            <a:br>
              <a:rPr lang="en-US" sz="3200">
                <a:solidFill>
                  <a:schemeClr val="tx2"/>
                </a:solidFill>
              </a:rPr>
            </a:br>
            <a:endParaRPr lang="en-US">
              <a:solidFill>
                <a:schemeClr val="tx2"/>
              </a:solidFill>
            </a:endParaRPr>
          </a:p>
        </p:txBody>
      </p:sp>
    </p:spTree>
    <p:extLst>
      <p:ext uri="{BB962C8B-B14F-4D97-AF65-F5344CB8AC3E}">
        <p14:creationId xmlns:p14="http://schemas.microsoft.com/office/powerpoint/2010/main" val="3692388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Compensation Partner Group</a:t>
            </a:r>
          </a:p>
        </p:txBody>
      </p:sp>
      <p:sp>
        <p:nvSpPr>
          <p:cNvPr id="4" name="Text Placeholder 3"/>
          <p:cNvSpPr>
            <a:spLocks noGrp="1"/>
          </p:cNvSpPr>
          <p:nvPr>
            <p:ph type="body" sz="quarter" idx="10"/>
          </p:nvPr>
        </p:nvSpPr>
        <p:spPr/>
        <p:txBody>
          <a:bodyPr>
            <a:normAutofit fontScale="92500" lnSpcReduction="20000"/>
          </a:bodyPr>
          <a:lstStyle/>
          <a:p>
            <a:r>
              <a:rPr lang="en-US"/>
              <a:t>Co-chairs: </a:t>
            </a:r>
          </a:p>
        </p:txBody>
      </p:sp>
      <p:sp>
        <p:nvSpPr>
          <p:cNvPr id="2" name="Content Placeholder 1"/>
          <p:cNvSpPr>
            <a:spLocks noGrp="1"/>
          </p:cNvSpPr>
          <p:nvPr>
            <p:ph idx="1"/>
          </p:nvPr>
        </p:nvSpPr>
        <p:spPr/>
        <p:txBody>
          <a:bodyPr/>
          <a:lstStyle/>
          <a:p>
            <a:r>
              <a:rPr lang="en-US">
                <a:solidFill>
                  <a:schemeClr val="tx2"/>
                </a:solidFill>
              </a:rPr>
              <a:t>Megan Vogel, Special Assistant to the Vice President for Student Affairs/Director of Resource Administration </a:t>
            </a:r>
          </a:p>
          <a:p>
            <a:r>
              <a:rPr lang="en-US">
                <a:solidFill>
                  <a:schemeClr val="tx2"/>
                </a:solidFill>
              </a:rPr>
              <a:t>Kelly Coakley, Manager of Compensation</a:t>
            </a:r>
          </a:p>
        </p:txBody>
      </p:sp>
    </p:spTree>
    <p:extLst>
      <p:ext uri="{BB962C8B-B14F-4D97-AF65-F5344CB8AC3E}">
        <p14:creationId xmlns:p14="http://schemas.microsoft.com/office/powerpoint/2010/main" val="2635220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93605" y="2169572"/>
            <a:ext cx="11422063" cy="4271924"/>
          </a:xfrm>
          <a:prstGeom prst="rect">
            <a:avLst/>
          </a:prstGeom>
        </p:spPr>
        <p:txBody>
          <a:bodyPr/>
          <a:lstStyle/>
          <a:p>
            <a:pPr marL="0" indent="0">
              <a:buNone/>
            </a:pPr>
            <a:r>
              <a:rPr lang="en-US">
                <a:solidFill>
                  <a:schemeClr val="tx2"/>
                </a:solidFill>
              </a:rPr>
              <a:t>The Compensation Partner Group is charged with reviewing existing policies and developing new policies and/or procedures regarding compensation of employees at Ohio University.</a:t>
            </a:r>
          </a:p>
        </p:txBody>
      </p:sp>
      <p:sp>
        <p:nvSpPr>
          <p:cNvPr id="4" name="Text Placeholder 3"/>
          <p:cNvSpPr>
            <a:spLocks noGrp="1"/>
          </p:cNvSpPr>
          <p:nvPr>
            <p:ph type="body" sz="quarter" idx="11"/>
          </p:nvPr>
        </p:nvSpPr>
        <p:spPr/>
        <p:txBody>
          <a:bodyPr/>
          <a:lstStyle/>
          <a:p>
            <a:r>
              <a:rPr lang="en-US"/>
              <a:t>Compensation Partner Group Partner Group Charge</a:t>
            </a:r>
          </a:p>
        </p:txBody>
      </p:sp>
    </p:spTree>
    <p:extLst>
      <p:ext uri="{BB962C8B-B14F-4D97-AF65-F5344CB8AC3E}">
        <p14:creationId xmlns:p14="http://schemas.microsoft.com/office/powerpoint/2010/main" val="273905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Compensation Partner Group Representation</a:t>
            </a:r>
          </a:p>
        </p:txBody>
      </p:sp>
      <p:pic>
        <p:nvPicPr>
          <p:cNvPr id="5" name="Content Placeholder 4"/>
          <p:cNvPicPr>
            <a:picLocks noGrp="1" noChangeAspect="1"/>
          </p:cNvPicPr>
          <p:nvPr>
            <p:ph idx="1"/>
          </p:nvPr>
        </p:nvPicPr>
        <p:blipFill>
          <a:blip r:embed="rId2"/>
          <a:stretch>
            <a:fillRect/>
          </a:stretch>
        </p:blipFill>
        <p:spPr>
          <a:xfrm>
            <a:off x="383118" y="1700931"/>
            <a:ext cx="7302132" cy="3541377"/>
          </a:xfrm>
          <a:prstGeom prst="rect">
            <a:avLst/>
          </a:prstGeom>
        </p:spPr>
      </p:pic>
    </p:spTree>
    <p:extLst>
      <p:ext uri="{BB962C8B-B14F-4D97-AF65-F5344CB8AC3E}">
        <p14:creationId xmlns:p14="http://schemas.microsoft.com/office/powerpoint/2010/main" val="7590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Compensation Partner Group Partner Group Goals</a:t>
            </a:r>
          </a:p>
        </p:txBody>
      </p:sp>
      <p:sp>
        <p:nvSpPr>
          <p:cNvPr id="4" name="Content Placeholder 3"/>
          <p:cNvSpPr>
            <a:spLocks noGrp="1"/>
          </p:cNvSpPr>
          <p:nvPr>
            <p:ph idx="1"/>
          </p:nvPr>
        </p:nvSpPr>
        <p:spPr>
          <a:xfrm>
            <a:off x="383618" y="2169572"/>
            <a:ext cx="11570084" cy="4479068"/>
          </a:xfrm>
        </p:spPr>
        <p:txBody>
          <a:bodyPr>
            <a:normAutofit lnSpcReduction="10000"/>
          </a:bodyPr>
          <a:lstStyle/>
          <a:p>
            <a:pPr fontAlgn="base"/>
            <a:r>
              <a:rPr lang="en-US">
                <a:solidFill>
                  <a:schemeClr val="tx2"/>
                </a:solidFill>
              </a:rPr>
              <a:t>Review and refine Reappointment process​</a:t>
            </a:r>
          </a:p>
          <a:p>
            <a:pPr fontAlgn="base"/>
            <a:r>
              <a:rPr lang="en-US">
                <a:solidFill>
                  <a:schemeClr val="tx2"/>
                </a:solidFill>
              </a:rPr>
              <a:t>Review and suggest compensation content in conjunction with UHR Compensation for new HR website​</a:t>
            </a:r>
          </a:p>
          <a:p>
            <a:pPr fontAlgn="base"/>
            <a:r>
              <a:rPr lang="en-US">
                <a:solidFill>
                  <a:schemeClr val="tx2"/>
                </a:solidFill>
              </a:rPr>
              <a:t>Suggest revisions and updates to job description template and supporting documentation</a:t>
            </a:r>
          </a:p>
        </p:txBody>
      </p:sp>
    </p:spTree>
    <p:extLst>
      <p:ext uri="{BB962C8B-B14F-4D97-AF65-F5344CB8AC3E}">
        <p14:creationId xmlns:p14="http://schemas.microsoft.com/office/powerpoint/2010/main" val="409153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93605" y="1034010"/>
            <a:ext cx="6027815" cy="372533"/>
          </a:xfrm>
        </p:spPr>
        <p:txBody>
          <a:bodyPr/>
          <a:lstStyle/>
          <a:p>
            <a:r>
              <a:rPr lang="en-US"/>
              <a:t>Raise Pool – July 2019</a:t>
            </a:r>
          </a:p>
        </p:txBody>
      </p:sp>
      <p:sp>
        <p:nvSpPr>
          <p:cNvPr id="3" name="Text Placeholder 2"/>
          <p:cNvSpPr>
            <a:spLocks noGrp="1"/>
          </p:cNvSpPr>
          <p:nvPr>
            <p:ph type="body" sz="quarter" idx="11"/>
          </p:nvPr>
        </p:nvSpPr>
        <p:spPr/>
        <p:txBody>
          <a:bodyPr/>
          <a:lstStyle/>
          <a:p>
            <a:r>
              <a:rPr lang="en-US"/>
              <a:t>FY20 Reappointment</a:t>
            </a:r>
          </a:p>
        </p:txBody>
      </p:sp>
      <p:sp>
        <p:nvSpPr>
          <p:cNvPr id="4" name="Content Placeholder 3"/>
          <p:cNvSpPr>
            <a:spLocks noGrp="1"/>
          </p:cNvSpPr>
          <p:nvPr>
            <p:ph idx="1"/>
          </p:nvPr>
        </p:nvSpPr>
        <p:spPr>
          <a:xfrm>
            <a:off x="393605" y="1529542"/>
            <a:ext cx="11422063" cy="5155337"/>
          </a:xfrm>
        </p:spPr>
        <p:txBody>
          <a:bodyPr>
            <a:normAutofit/>
          </a:bodyPr>
          <a:lstStyle/>
          <a:p>
            <a:r>
              <a:rPr lang="en-US" sz="3600">
                <a:solidFill>
                  <a:schemeClr val="tx2"/>
                </a:solidFill>
              </a:rPr>
              <a:t>1% merit based raise pool for Faculty and Administrators</a:t>
            </a:r>
          </a:p>
          <a:p>
            <a:r>
              <a:rPr lang="en-US" sz="3600">
                <a:solidFill>
                  <a:schemeClr val="tx2"/>
                </a:solidFill>
              </a:rPr>
              <a:t>1% across the board increase for Classified Non-Bargaining Unit employees</a:t>
            </a:r>
          </a:p>
          <a:p>
            <a:r>
              <a:rPr lang="en-US" sz="3600">
                <a:solidFill>
                  <a:schemeClr val="tx2"/>
                </a:solidFill>
              </a:rPr>
              <a:t>1.5% Increase for FOP and AFSCME pursuant to the collective bargaining agreements</a:t>
            </a:r>
          </a:p>
          <a:p>
            <a:r>
              <a:rPr lang="en-US" sz="3600">
                <a:solidFill>
                  <a:schemeClr val="tx2"/>
                </a:solidFill>
              </a:rPr>
              <a:t>Must be an OHIO employee before April 1, 2019 to be eligible </a:t>
            </a:r>
          </a:p>
          <a:p>
            <a:endParaRPr lang="en-US"/>
          </a:p>
          <a:p>
            <a:endParaRPr lang="en-US"/>
          </a:p>
        </p:txBody>
      </p:sp>
    </p:spTree>
    <p:extLst>
      <p:ext uri="{BB962C8B-B14F-4D97-AF65-F5344CB8AC3E}">
        <p14:creationId xmlns:p14="http://schemas.microsoft.com/office/powerpoint/2010/main" val="1234253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3118" y="1150469"/>
            <a:ext cx="6027815" cy="372533"/>
          </a:xfrm>
        </p:spPr>
        <p:txBody>
          <a:bodyPr/>
          <a:lstStyle/>
          <a:p>
            <a:r>
              <a:rPr lang="en-US"/>
              <a:t>Potential Raise Pool – January 2020</a:t>
            </a:r>
          </a:p>
        </p:txBody>
      </p:sp>
      <p:sp>
        <p:nvSpPr>
          <p:cNvPr id="3" name="Text Placeholder 2"/>
          <p:cNvSpPr>
            <a:spLocks noGrp="1"/>
          </p:cNvSpPr>
          <p:nvPr>
            <p:ph type="body" sz="quarter" idx="11"/>
          </p:nvPr>
        </p:nvSpPr>
        <p:spPr/>
        <p:txBody>
          <a:bodyPr/>
          <a:lstStyle/>
          <a:p>
            <a:r>
              <a:rPr lang="en-US"/>
              <a:t>FY20 Reappointment</a:t>
            </a:r>
          </a:p>
        </p:txBody>
      </p:sp>
      <p:sp>
        <p:nvSpPr>
          <p:cNvPr id="4" name="Content Placeholder 3"/>
          <p:cNvSpPr>
            <a:spLocks noGrp="1"/>
          </p:cNvSpPr>
          <p:nvPr>
            <p:ph idx="1"/>
          </p:nvPr>
        </p:nvSpPr>
        <p:spPr>
          <a:xfrm>
            <a:off x="383618" y="1700931"/>
            <a:ext cx="11422063" cy="5157069"/>
          </a:xfrm>
        </p:spPr>
        <p:txBody>
          <a:bodyPr>
            <a:normAutofit fontScale="92500" lnSpcReduction="10000"/>
          </a:bodyPr>
          <a:lstStyle/>
          <a:p>
            <a:r>
              <a:rPr lang="en-US">
                <a:solidFill>
                  <a:schemeClr val="tx2"/>
                </a:solidFill>
              </a:rPr>
              <a:t>There is a potential for an additional, contingent raise pool of 0.5% effective January 1, 2020. The awarding of this raise pool to Administrative, Faculty, and Classified Non-Bargaining unit employees will be contingent on financial performance metrics that will be defined and communicated when the budget is finalized.</a:t>
            </a:r>
          </a:p>
          <a:p>
            <a:r>
              <a:rPr lang="en-US">
                <a:solidFill>
                  <a:schemeClr val="tx2"/>
                </a:solidFill>
              </a:rPr>
              <a:t>Must be an OHIO employee before April 1, 2019 to be eligible </a:t>
            </a:r>
          </a:p>
          <a:p>
            <a:endParaRPr lang="en-US"/>
          </a:p>
        </p:txBody>
      </p:sp>
    </p:spTree>
    <p:extLst>
      <p:ext uri="{BB962C8B-B14F-4D97-AF65-F5344CB8AC3E}">
        <p14:creationId xmlns:p14="http://schemas.microsoft.com/office/powerpoint/2010/main" val="3315974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Agenda</a:t>
            </a:r>
          </a:p>
        </p:txBody>
      </p:sp>
      <p:sp>
        <p:nvSpPr>
          <p:cNvPr id="3" name="Content Placeholder 2"/>
          <p:cNvSpPr>
            <a:spLocks noGrp="1"/>
          </p:cNvSpPr>
          <p:nvPr>
            <p:ph idx="1"/>
          </p:nvPr>
        </p:nvSpPr>
        <p:spPr/>
        <p:txBody>
          <a:bodyPr/>
          <a:lstStyle/>
          <a:p>
            <a:pPr>
              <a:lnSpc>
                <a:spcPct val="120000"/>
              </a:lnSpc>
            </a:pPr>
            <a:r>
              <a:rPr lang="en-US" sz="2200">
                <a:solidFill>
                  <a:schemeClr val="tx2"/>
                </a:solidFill>
              </a:rPr>
              <a:t>Post Awards and Grants Partner Group</a:t>
            </a:r>
          </a:p>
          <a:p>
            <a:pPr>
              <a:lnSpc>
                <a:spcPct val="120000"/>
              </a:lnSpc>
            </a:pPr>
            <a:r>
              <a:rPr lang="en-US" sz="2200">
                <a:solidFill>
                  <a:schemeClr val="tx2"/>
                </a:solidFill>
              </a:rPr>
              <a:t>Compensation Partner Group</a:t>
            </a:r>
          </a:p>
          <a:p>
            <a:pPr>
              <a:lnSpc>
                <a:spcPct val="120000"/>
              </a:lnSpc>
            </a:pPr>
            <a:r>
              <a:rPr lang="en-US" sz="2200">
                <a:solidFill>
                  <a:schemeClr val="tx2"/>
                </a:solidFill>
              </a:rPr>
              <a:t>Hospitality Partner Group</a:t>
            </a:r>
          </a:p>
          <a:p>
            <a:pPr>
              <a:lnSpc>
                <a:spcPct val="120000"/>
              </a:lnSpc>
            </a:pPr>
            <a:r>
              <a:rPr lang="en-US" sz="2200">
                <a:solidFill>
                  <a:schemeClr val="tx2"/>
                </a:solidFill>
              </a:rPr>
              <a:t>Key Announcements</a:t>
            </a:r>
          </a:p>
          <a:p>
            <a:pPr>
              <a:lnSpc>
                <a:spcPct val="120000"/>
              </a:lnSpc>
            </a:pPr>
            <a:endParaRPr lang="en-US" sz="2200"/>
          </a:p>
        </p:txBody>
      </p:sp>
    </p:spTree>
    <p:extLst>
      <p:ext uri="{BB962C8B-B14F-4D97-AF65-F5344CB8AC3E}">
        <p14:creationId xmlns:p14="http://schemas.microsoft.com/office/powerpoint/2010/main" val="695822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93605" y="1328398"/>
            <a:ext cx="6027815" cy="372533"/>
          </a:xfrm>
        </p:spPr>
        <p:txBody>
          <a:bodyPr/>
          <a:lstStyle/>
          <a:p>
            <a:r>
              <a:rPr lang="en-US"/>
              <a:t>Timeline</a:t>
            </a:r>
          </a:p>
        </p:txBody>
      </p:sp>
      <p:sp>
        <p:nvSpPr>
          <p:cNvPr id="3" name="Text Placeholder 2"/>
          <p:cNvSpPr>
            <a:spLocks noGrp="1"/>
          </p:cNvSpPr>
          <p:nvPr>
            <p:ph type="body" sz="quarter" idx="11"/>
          </p:nvPr>
        </p:nvSpPr>
        <p:spPr/>
        <p:txBody>
          <a:bodyPr/>
          <a:lstStyle/>
          <a:p>
            <a:r>
              <a:rPr lang="en-US"/>
              <a:t>FY20 Reappointment</a:t>
            </a:r>
          </a:p>
        </p:txBody>
      </p:sp>
      <p:sp>
        <p:nvSpPr>
          <p:cNvPr id="4" name="Content Placeholder 3"/>
          <p:cNvSpPr>
            <a:spLocks noGrp="1"/>
          </p:cNvSpPr>
          <p:nvPr>
            <p:ph idx="1"/>
          </p:nvPr>
        </p:nvSpPr>
        <p:spPr>
          <a:xfrm>
            <a:off x="210197" y="1870364"/>
            <a:ext cx="11422063" cy="4898668"/>
          </a:xfrm>
        </p:spPr>
        <p:txBody>
          <a:bodyPr>
            <a:normAutofit fontScale="85000" lnSpcReduction="10000"/>
          </a:bodyPr>
          <a:lstStyle/>
          <a:p>
            <a:r>
              <a:rPr lang="en-US" sz="3600">
                <a:solidFill>
                  <a:schemeClr val="tx2"/>
                </a:solidFill>
              </a:rPr>
              <a:t>2/15/19: Control total snapshot taken</a:t>
            </a:r>
          </a:p>
          <a:p>
            <a:r>
              <a:rPr lang="en-US" sz="3600">
                <a:solidFill>
                  <a:schemeClr val="tx2"/>
                </a:solidFill>
              </a:rPr>
              <a:t>3/22/19 – 3/27/19: Control total files sent to CFAOs</a:t>
            </a:r>
          </a:p>
          <a:p>
            <a:r>
              <a:rPr lang="en-US" sz="3600">
                <a:solidFill>
                  <a:schemeClr val="tx2"/>
                </a:solidFill>
              </a:rPr>
              <a:t>5/1/19: Additional Salary and Fiscal Increments open in ICD</a:t>
            </a:r>
          </a:p>
          <a:p>
            <a:pPr marL="0" indent="0">
              <a:buNone/>
            </a:pPr>
            <a:r>
              <a:rPr lang="en-US" sz="3600">
                <a:solidFill>
                  <a:schemeClr val="tx2"/>
                </a:solidFill>
              </a:rPr>
              <a:t>		     Reappointment files sent to CFAOs</a:t>
            </a:r>
          </a:p>
          <a:p>
            <a:r>
              <a:rPr lang="en-US" sz="3600">
                <a:solidFill>
                  <a:schemeClr val="tx2"/>
                </a:solidFill>
              </a:rPr>
              <a:t>5/31/19: Completed reappointment files due to Compensation</a:t>
            </a:r>
          </a:p>
          <a:p>
            <a:r>
              <a:rPr lang="en-US" sz="3600">
                <a:solidFill>
                  <a:schemeClr val="tx2"/>
                </a:solidFill>
              </a:rPr>
              <a:t>6/23/19: Annual increases effective for biweekly employees</a:t>
            </a:r>
          </a:p>
          <a:p>
            <a:r>
              <a:rPr lang="en-US" sz="3600">
                <a:solidFill>
                  <a:schemeClr val="tx2"/>
                </a:solidFill>
              </a:rPr>
              <a:t>7/1/19: Annual increases effective for semi-monthly employees</a:t>
            </a:r>
          </a:p>
          <a:p>
            <a:endParaRPr lang="en-US"/>
          </a:p>
        </p:txBody>
      </p:sp>
    </p:spTree>
    <p:extLst>
      <p:ext uri="{BB962C8B-B14F-4D97-AF65-F5344CB8AC3E}">
        <p14:creationId xmlns:p14="http://schemas.microsoft.com/office/powerpoint/2010/main" val="813802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3118" y="1100593"/>
            <a:ext cx="6027815" cy="372533"/>
          </a:xfrm>
        </p:spPr>
        <p:txBody>
          <a:bodyPr/>
          <a:lstStyle/>
          <a:p>
            <a:r>
              <a:rPr lang="en-US"/>
              <a:t>Changes/Clarifications -  Effective 4/1/19</a:t>
            </a:r>
          </a:p>
        </p:txBody>
      </p:sp>
      <p:sp>
        <p:nvSpPr>
          <p:cNvPr id="3" name="Text Placeholder 2"/>
          <p:cNvSpPr>
            <a:spLocks noGrp="1"/>
          </p:cNvSpPr>
          <p:nvPr>
            <p:ph type="body" sz="quarter" idx="11"/>
          </p:nvPr>
        </p:nvSpPr>
        <p:spPr/>
        <p:txBody>
          <a:bodyPr/>
          <a:lstStyle/>
          <a:p>
            <a:r>
              <a:rPr lang="en-US"/>
              <a:t>Pay Administration Guidelines</a:t>
            </a:r>
          </a:p>
        </p:txBody>
      </p:sp>
      <p:sp>
        <p:nvSpPr>
          <p:cNvPr id="4" name="Content Placeholder 3"/>
          <p:cNvSpPr>
            <a:spLocks noGrp="1"/>
          </p:cNvSpPr>
          <p:nvPr>
            <p:ph idx="1"/>
          </p:nvPr>
        </p:nvSpPr>
        <p:spPr>
          <a:xfrm>
            <a:off x="210197" y="1700931"/>
            <a:ext cx="11422063" cy="4479068"/>
          </a:xfrm>
        </p:spPr>
        <p:txBody>
          <a:bodyPr>
            <a:normAutofit fontScale="55000" lnSpcReduction="20000"/>
          </a:bodyPr>
          <a:lstStyle/>
          <a:p>
            <a:pPr lvl="0"/>
            <a:r>
              <a:rPr lang="en-US" b="1"/>
              <a:t>Hiring of an external candidate: </a:t>
            </a:r>
            <a:r>
              <a:rPr lang="en-US"/>
              <a:t>Hiring managers may hire external candidates at a rate up to the 25th percentile of the pay grade, provided knowledge, skills and experience warrant that placement. Offers above the 25th percentile are not permitted unless a </a:t>
            </a:r>
            <a:r>
              <a:rPr lang="en-US" err="1"/>
              <a:t>compa</a:t>
            </a:r>
            <a:r>
              <a:rPr lang="en-US"/>
              <a:t> ratio analysis and equity review is performed by Compensation </a:t>
            </a:r>
            <a:r>
              <a:rPr lang="en-US" u="sng"/>
              <a:t>prior to the offer being made to the applicant.</a:t>
            </a:r>
          </a:p>
          <a:p>
            <a:pPr marL="0" lvl="0" indent="0">
              <a:buNone/>
            </a:pPr>
            <a:r>
              <a:rPr lang="en-US"/>
              <a:t> </a:t>
            </a:r>
          </a:p>
          <a:p>
            <a:pPr lvl="0"/>
            <a:r>
              <a:rPr lang="en-US" b="1"/>
              <a:t>Hiring of an internal candidate, resulting in a promotion/ movement into a higher pay grade: </a:t>
            </a:r>
            <a:r>
              <a:rPr lang="en-US"/>
              <a:t>Hiring managers may offer internal candidates a 5-15% increase total in pay for a promotion, with the percentage increase based on documented performance in their former role and equity placement in the new job, or to the minimum of the new pay grade, whichever is greater</a:t>
            </a:r>
          </a:p>
          <a:p>
            <a:pPr marL="0" lvl="0" indent="0">
              <a:buNone/>
            </a:pPr>
            <a:r>
              <a:rPr lang="en-US"/>
              <a:t> </a:t>
            </a:r>
          </a:p>
          <a:p>
            <a:pPr lvl="0"/>
            <a:r>
              <a:rPr lang="en-US" b="1"/>
              <a:t>Hiring of an internal candidate, resulting in a lateral move/no change in pay grade: </a:t>
            </a:r>
            <a:r>
              <a:rPr lang="en-US"/>
              <a:t>There is to be no change in pay for a lateral move.</a:t>
            </a:r>
          </a:p>
          <a:p>
            <a:pPr marL="0" lvl="0" indent="0">
              <a:buNone/>
            </a:pPr>
            <a:r>
              <a:rPr lang="en-US"/>
              <a:t>  </a:t>
            </a:r>
          </a:p>
          <a:p>
            <a:endParaRPr lang="en-US"/>
          </a:p>
        </p:txBody>
      </p:sp>
    </p:spTree>
    <p:extLst>
      <p:ext uri="{BB962C8B-B14F-4D97-AF65-F5344CB8AC3E}">
        <p14:creationId xmlns:p14="http://schemas.microsoft.com/office/powerpoint/2010/main" val="3713937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3118" y="1175407"/>
            <a:ext cx="6027815" cy="372533"/>
          </a:xfrm>
        </p:spPr>
        <p:txBody>
          <a:bodyPr/>
          <a:lstStyle/>
          <a:p>
            <a:r>
              <a:rPr lang="en-US"/>
              <a:t>Changes/Clarifications -  Effective 4/1/19</a:t>
            </a:r>
          </a:p>
        </p:txBody>
      </p:sp>
      <p:sp>
        <p:nvSpPr>
          <p:cNvPr id="3" name="Text Placeholder 2"/>
          <p:cNvSpPr>
            <a:spLocks noGrp="1"/>
          </p:cNvSpPr>
          <p:nvPr>
            <p:ph type="body" sz="quarter" idx="11"/>
          </p:nvPr>
        </p:nvSpPr>
        <p:spPr/>
        <p:txBody>
          <a:bodyPr/>
          <a:lstStyle/>
          <a:p>
            <a:r>
              <a:rPr lang="en-US"/>
              <a:t>Pay Administration Guidelines</a:t>
            </a:r>
          </a:p>
        </p:txBody>
      </p:sp>
      <p:sp>
        <p:nvSpPr>
          <p:cNvPr id="4" name="Content Placeholder 3"/>
          <p:cNvSpPr>
            <a:spLocks noGrp="1"/>
          </p:cNvSpPr>
          <p:nvPr>
            <p:ph idx="1"/>
          </p:nvPr>
        </p:nvSpPr>
        <p:spPr>
          <a:xfrm>
            <a:off x="60568" y="1568528"/>
            <a:ext cx="11627127" cy="5289471"/>
          </a:xfrm>
        </p:spPr>
        <p:txBody>
          <a:bodyPr>
            <a:normAutofit fontScale="47500" lnSpcReduction="20000"/>
          </a:bodyPr>
          <a:lstStyle/>
          <a:p>
            <a:pPr marL="0" lvl="0" indent="0">
              <a:buNone/>
            </a:pPr>
            <a:r>
              <a:rPr lang="en-US"/>
              <a:t> </a:t>
            </a:r>
          </a:p>
          <a:p>
            <a:pPr lvl="0"/>
            <a:r>
              <a:rPr lang="en-US" b="1"/>
              <a:t>Hiring of an internal candidate, resulting in a demotion/movement into a lower pay grade:  </a:t>
            </a:r>
            <a:r>
              <a:rPr lang="en-US"/>
              <a:t>Hiring managers must offer internal candidates a 5-15% decrease in pay, or no greater than the maximum of the new pay grade for a demotion, (with the percentage decrease based on documented performance in their former role and equity placement in the new job).  </a:t>
            </a:r>
          </a:p>
          <a:p>
            <a:pPr marL="0" lvl="0" indent="0">
              <a:buNone/>
            </a:pPr>
            <a:r>
              <a:rPr lang="en-US"/>
              <a:t> </a:t>
            </a:r>
          </a:p>
          <a:p>
            <a:pPr lvl="0"/>
            <a:r>
              <a:rPr lang="en-US" b="1"/>
              <a:t>Incumbent Reviews</a:t>
            </a:r>
            <a:r>
              <a:rPr lang="en-US"/>
              <a:t>: Position descriptions are reviewed once a year by departments and employees during the performance management process. Positions that have changed more than 30% should be submitted to Compensation for review. Classified Non-Bargaining Unit employees can request a position review by Compensation through their manager. Jobs cannot be reviewed for reclassification more than once per year. Jobs cannot be reviewed for reclassification if the incumbent has been in the job less than 6 months. Changes to a position that result in a promotion, demotion, or lateral move for an employee will follow the same pay practices previously mentioned. </a:t>
            </a:r>
          </a:p>
          <a:p>
            <a:pPr marL="0" lvl="0" indent="0">
              <a:buNone/>
            </a:pPr>
            <a:r>
              <a:rPr lang="en-US"/>
              <a:t> </a:t>
            </a:r>
          </a:p>
          <a:p>
            <a:pPr lvl="0"/>
            <a:r>
              <a:rPr lang="en-US" b="1"/>
              <a:t>Counter Offer: </a:t>
            </a:r>
            <a:r>
              <a:rPr lang="en-US"/>
              <a:t>Counter offers may be considered for employees with a current, regular appointment, when the employee can produce verifiable documented evidence of an external offer of employment for a similar role. Counter offer requests must be approved by Compensation and the Dean/Vice President prior to the counter offer being communicated to the employee. When a counter offer has been offered and accepted, Ohio University will not consider future counter offers in the same capacity to which the employee currently serves. Counter offers are prohibited for internal offers within Ohio University. Bonuses or Employee Recognition Awards may not be used for this purpose.</a:t>
            </a:r>
          </a:p>
        </p:txBody>
      </p:sp>
    </p:spTree>
    <p:extLst>
      <p:ext uri="{BB962C8B-B14F-4D97-AF65-F5344CB8AC3E}">
        <p14:creationId xmlns:p14="http://schemas.microsoft.com/office/powerpoint/2010/main" val="4126367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Questions</a:t>
            </a:r>
          </a:p>
        </p:txBody>
      </p:sp>
      <p:sp>
        <p:nvSpPr>
          <p:cNvPr id="4" name="Content Placeholder 3"/>
          <p:cNvSpPr>
            <a:spLocks noGrp="1"/>
          </p:cNvSpPr>
          <p:nvPr>
            <p:ph idx="1"/>
          </p:nvPr>
        </p:nvSpPr>
        <p:spPr>
          <a:xfrm>
            <a:off x="382588" y="1338299"/>
            <a:ext cx="11422063" cy="4479068"/>
          </a:xfrm>
        </p:spPr>
        <p:txBody>
          <a:bodyPr/>
          <a:lstStyle/>
          <a:p>
            <a:pPr marL="0" indent="0">
              <a:buNone/>
            </a:pPr>
            <a:r>
              <a:rPr lang="en-US">
                <a:hlinkClick r:id="rId2"/>
              </a:rPr>
              <a:t>compensation@ohio.edu</a:t>
            </a:r>
            <a:r>
              <a:rPr lang="en-US"/>
              <a:t>	</a:t>
            </a:r>
          </a:p>
        </p:txBody>
      </p:sp>
    </p:spTree>
    <p:extLst>
      <p:ext uri="{BB962C8B-B14F-4D97-AF65-F5344CB8AC3E}">
        <p14:creationId xmlns:p14="http://schemas.microsoft.com/office/powerpoint/2010/main" val="1112808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Hospitality Partner Group</a:t>
            </a:r>
          </a:p>
        </p:txBody>
      </p:sp>
      <p:sp>
        <p:nvSpPr>
          <p:cNvPr id="4" name="Text Placeholder 3"/>
          <p:cNvSpPr>
            <a:spLocks noGrp="1"/>
          </p:cNvSpPr>
          <p:nvPr>
            <p:ph type="body" sz="quarter" idx="10"/>
          </p:nvPr>
        </p:nvSpPr>
        <p:spPr>
          <a:xfrm>
            <a:off x="505072" y="1434174"/>
            <a:ext cx="6027815" cy="372533"/>
          </a:xfrm>
        </p:spPr>
        <p:txBody>
          <a:bodyPr>
            <a:normAutofit fontScale="92500" lnSpcReduction="20000"/>
          </a:bodyPr>
          <a:lstStyle/>
          <a:p>
            <a:r>
              <a:rPr lang="en-US"/>
              <a:t>Co-chairs: </a:t>
            </a:r>
          </a:p>
        </p:txBody>
      </p:sp>
      <p:sp>
        <p:nvSpPr>
          <p:cNvPr id="2" name="Content Placeholder 1"/>
          <p:cNvSpPr>
            <a:spLocks noGrp="1"/>
          </p:cNvSpPr>
          <p:nvPr>
            <p:ph idx="1"/>
          </p:nvPr>
        </p:nvSpPr>
        <p:spPr>
          <a:xfrm>
            <a:off x="505072" y="1140329"/>
            <a:ext cx="11422063" cy="5932261"/>
          </a:xfrm>
        </p:spPr>
        <p:txBody>
          <a:bodyPr/>
          <a:lstStyle/>
          <a:p>
            <a:pPr lvl="0"/>
            <a:endParaRPr lang="en-US"/>
          </a:p>
          <a:p>
            <a:pPr lvl="0"/>
            <a:r>
              <a:rPr lang="en-US"/>
              <a:t>Wendy Merb-Brown, Assistant Dean for Operations and First Year and Student Transitions, University College</a:t>
            </a:r>
          </a:p>
          <a:p>
            <a:pPr lvl="0"/>
            <a:r>
              <a:rPr lang="en-US"/>
              <a:t>Gwyn Scott, Associate Vice President for Auxiliaries</a:t>
            </a:r>
          </a:p>
          <a:p>
            <a:endParaRPr lang="en-US"/>
          </a:p>
        </p:txBody>
      </p:sp>
    </p:spTree>
    <p:extLst>
      <p:ext uri="{BB962C8B-B14F-4D97-AF65-F5344CB8AC3E}">
        <p14:creationId xmlns:p14="http://schemas.microsoft.com/office/powerpoint/2010/main" val="2823061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nvPr>
        </p:nvGraphicFramePr>
        <p:xfrm>
          <a:off x="876822" y="638827"/>
          <a:ext cx="10634598" cy="5611661"/>
        </p:xfrm>
        <a:graphic>
          <a:graphicData uri="http://schemas.openxmlformats.org/drawingml/2006/table">
            <a:tbl>
              <a:tblPr firstRow="1" bandRow="1">
                <a:tableStyleId>{93296810-A885-4BE3-A3E7-6D5BEEA58F35}</a:tableStyleId>
              </a:tblPr>
              <a:tblGrid>
                <a:gridCol w="1687269">
                  <a:extLst>
                    <a:ext uri="{9D8B030D-6E8A-4147-A177-3AD203B41FA5}">
                      <a16:colId xmlns:a16="http://schemas.microsoft.com/office/drawing/2014/main" val="996546934"/>
                    </a:ext>
                  </a:extLst>
                </a:gridCol>
                <a:gridCol w="3009742">
                  <a:extLst>
                    <a:ext uri="{9D8B030D-6E8A-4147-A177-3AD203B41FA5}">
                      <a16:colId xmlns:a16="http://schemas.microsoft.com/office/drawing/2014/main" val="807336763"/>
                    </a:ext>
                  </a:extLst>
                </a:gridCol>
                <a:gridCol w="2989268">
                  <a:extLst>
                    <a:ext uri="{9D8B030D-6E8A-4147-A177-3AD203B41FA5}">
                      <a16:colId xmlns:a16="http://schemas.microsoft.com/office/drawing/2014/main" val="910632060"/>
                    </a:ext>
                  </a:extLst>
                </a:gridCol>
                <a:gridCol w="2948319">
                  <a:extLst>
                    <a:ext uri="{9D8B030D-6E8A-4147-A177-3AD203B41FA5}">
                      <a16:colId xmlns:a16="http://schemas.microsoft.com/office/drawing/2014/main" val="2194797472"/>
                    </a:ext>
                  </a:extLst>
                </a:gridCol>
              </a:tblGrid>
              <a:tr h="589496">
                <a:tc>
                  <a:txBody>
                    <a:bodyPr/>
                    <a:lstStyle/>
                    <a:p>
                      <a:r>
                        <a:rPr lang="en-US" sz="1400"/>
                        <a:t>Issue</a:t>
                      </a:r>
                    </a:p>
                  </a:txBody>
                  <a:tcPr/>
                </a:tc>
                <a:tc>
                  <a:txBody>
                    <a:bodyPr/>
                    <a:lstStyle/>
                    <a:p>
                      <a:r>
                        <a:rPr lang="en-US" sz="1400"/>
                        <a:t>Visitor Friendly Campus</a:t>
                      </a:r>
                    </a:p>
                  </a:txBody>
                  <a:tcPr/>
                </a:tc>
                <a:tc>
                  <a:txBody>
                    <a:bodyPr/>
                    <a:lstStyle/>
                    <a:p>
                      <a:r>
                        <a:rPr lang="en-US" sz="1400"/>
                        <a:t>Centralized information</a:t>
                      </a:r>
                      <a:r>
                        <a:rPr lang="en-US" sz="1400" baseline="0"/>
                        <a:t> center</a:t>
                      </a:r>
                      <a:endParaRPr lang="en-US" sz="1400"/>
                    </a:p>
                  </a:txBody>
                  <a:tcPr/>
                </a:tc>
                <a:tc>
                  <a:txBody>
                    <a:bodyPr/>
                    <a:lstStyle/>
                    <a:p>
                      <a:r>
                        <a:rPr lang="en-US" sz="1400"/>
                        <a:t>Centralized Space Scheduling</a:t>
                      </a:r>
                      <a:r>
                        <a:rPr lang="en-US" sz="1400" baseline="0"/>
                        <a:t> and Access to spaces</a:t>
                      </a:r>
                      <a:endParaRPr lang="en-US" sz="1400"/>
                    </a:p>
                  </a:txBody>
                  <a:tcPr/>
                </a:tc>
                <a:extLst>
                  <a:ext uri="{0D108BD9-81ED-4DB2-BD59-A6C34878D82A}">
                    <a16:rowId xmlns:a16="http://schemas.microsoft.com/office/drawing/2014/main" val="1500520052"/>
                  </a:ext>
                </a:extLst>
              </a:tr>
              <a:tr h="1066685">
                <a:tc>
                  <a:txBody>
                    <a:bodyPr/>
                    <a:lstStyle/>
                    <a:p>
                      <a:r>
                        <a:rPr lang="en-US" sz="1400" b="1"/>
                        <a:t>Context</a:t>
                      </a:r>
                    </a:p>
                  </a:txBody>
                  <a:tcPr/>
                </a:tc>
                <a:tc>
                  <a:txBody>
                    <a:bodyPr/>
                    <a:lstStyle/>
                    <a:p>
                      <a:r>
                        <a:rPr lang="en-US" sz="1400"/>
                        <a:t>Wayfinding, parking and welcoming signage (i.e. where</a:t>
                      </a:r>
                      <a:r>
                        <a:rPr lang="en-US" sz="1400" baseline="0"/>
                        <a:t> are</a:t>
                      </a:r>
                      <a:r>
                        <a:rPr lang="en-US" sz="1400"/>
                        <a:t> restrooms, ADA, etc.: challenges of</a:t>
                      </a:r>
                      <a:r>
                        <a:rPr lang="en-US" sz="1400" baseline="0"/>
                        <a:t> navigating campus)</a:t>
                      </a:r>
                      <a:endParaRPr lang="en-US" sz="1400"/>
                    </a:p>
                  </a:txBody>
                  <a:tcPr/>
                </a:tc>
                <a:tc>
                  <a:txBody>
                    <a:bodyPr/>
                    <a:lstStyle/>
                    <a:p>
                      <a:r>
                        <a:rPr lang="en-US" sz="1400"/>
                        <a:t>A go to place for events, or information on what is happening on campus</a:t>
                      </a:r>
                    </a:p>
                  </a:txBody>
                  <a:tcPr/>
                </a:tc>
                <a:tc>
                  <a:txBody>
                    <a:bodyPr/>
                    <a:lstStyle/>
                    <a:p>
                      <a:r>
                        <a:rPr lang="en-US" sz="1400"/>
                        <a:t>Multiple scheduling systems, go to people not system, ownership of space issues</a:t>
                      </a:r>
                    </a:p>
                  </a:txBody>
                  <a:tcPr/>
                </a:tc>
                <a:extLst>
                  <a:ext uri="{0D108BD9-81ED-4DB2-BD59-A6C34878D82A}">
                    <a16:rowId xmlns:a16="http://schemas.microsoft.com/office/drawing/2014/main" val="3715094099"/>
                  </a:ext>
                </a:extLst>
              </a:tr>
              <a:tr h="1730400">
                <a:tc>
                  <a:txBody>
                    <a:bodyPr/>
                    <a:lstStyle/>
                    <a:p>
                      <a:r>
                        <a:rPr lang="en-US" sz="1400" b="1"/>
                        <a:t>Ideas/</a:t>
                      </a:r>
                    </a:p>
                    <a:p>
                      <a:r>
                        <a:rPr lang="en-US" sz="1400" b="1"/>
                        <a:t>Projects</a:t>
                      </a:r>
                    </a:p>
                  </a:txBody>
                  <a:tcPr/>
                </a:tc>
                <a:tc>
                  <a:txBody>
                    <a:bodyPr/>
                    <a:lstStyle/>
                    <a:p>
                      <a:pPr marL="285750" indent="-285750">
                        <a:buFont typeface="Arial" panose="020B0604020202020204" pitchFamily="34" charset="0"/>
                        <a:buChar char="•"/>
                      </a:pPr>
                      <a:r>
                        <a:rPr lang="en-US" sz="1400"/>
                        <a:t>Update Wayfinding for event</a:t>
                      </a:r>
                      <a:r>
                        <a:rPr lang="en-US" sz="1400" baseline="0"/>
                        <a:t> friendly and campus access</a:t>
                      </a:r>
                    </a:p>
                    <a:p>
                      <a:pPr marL="285750" indent="-285750">
                        <a:buFont typeface="Arial" panose="020B0604020202020204" pitchFamily="34" charset="0"/>
                        <a:buChar char="•"/>
                      </a:pPr>
                      <a:r>
                        <a:rPr lang="en-US" sz="1400" baseline="0"/>
                        <a:t>Customer friendly</a:t>
                      </a:r>
                    </a:p>
                    <a:p>
                      <a:pPr marL="285750" indent="-285750">
                        <a:buFont typeface="Arial" panose="020B0604020202020204" pitchFamily="34" charset="0"/>
                        <a:buChar char="•"/>
                      </a:pPr>
                      <a:r>
                        <a:rPr lang="en-US" sz="1400" baseline="0"/>
                        <a:t>Access to permits (particularly guests)</a:t>
                      </a:r>
                    </a:p>
                    <a:p>
                      <a:pPr marL="285750" indent="-285750">
                        <a:buFont typeface="Arial" panose="020B0604020202020204" pitchFamily="34" charset="0"/>
                        <a:buChar char="•"/>
                      </a:pPr>
                      <a:r>
                        <a:rPr lang="en-US" sz="1400" baseline="0"/>
                        <a:t>Welcome Center!</a:t>
                      </a:r>
                    </a:p>
                  </a:txBody>
                  <a:tcPr/>
                </a:tc>
                <a:tc>
                  <a:txBody>
                    <a:bodyPr/>
                    <a:lstStyle/>
                    <a:p>
                      <a:pPr marL="285750" indent="-285750">
                        <a:buFont typeface="Arial" panose="020B0604020202020204" pitchFamily="34" charset="0"/>
                        <a:buChar char="•"/>
                      </a:pPr>
                      <a:r>
                        <a:rPr lang="en-US" sz="1400"/>
                        <a:t>Academic</a:t>
                      </a:r>
                      <a:r>
                        <a:rPr lang="en-US" sz="1400" baseline="0"/>
                        <a:t> Engagement Center</a:t>
                      </a:r>
                    </a:p>
                    <a:p>
                      <a:pPr marL="285750" indent="-285750">
                        <a:buFont typeface="Arial" panose="020B0604020202020204" pitchFamily="34" charset="0"/>
                        <a:buChar char="•"/>
                      </a:pPr>
                      <a:r>
                        <a:rPr lang="en-US" sz="1400" baseline="0"/>
                        <a:t>Reprogram Bingham</a:t>
                      </a:r>
                    </a:p>
                    <a:p>
                      <a:pPr marL="285750" indent="-285750">
                        <a:buFont typeface="Arial" panose="020B0604020202020204" pitchFamily="34" charset="0"/>
                        <a:buChar char="•"/>
                      </a:pPr>
                      <a:r>
                        <a:rPr lang="en-US" sz="1400" baseline="0"/>
                        <a:t>Provide space within Baker</a:t>
                      </a:r>
                    </a:p>
                    <a:p>
                      <a:pPr marL="285750" indent="-285750">
                        <a:buFont typeface="Arial" panose="020B0604020202020204" pitchFamily="34" charset="0"/>
                        <a:buChar char="•"/>
                      </a:pPr>
                      <a:r>
                        <a:rPr lang="en-US" sz="1400" baseline="0"/>
                        <a:t>Online access tool (scheduling)</a:t>
                      </a:r>
                    </a:p>
                    <a:p>
                      <a:pPr marL="285750" indent="-285750">
                        <a:buFont typeface="Arial" panose="020B0604020202020204" pitchFamily="34" charset="0"/>
                        <a:buChar char="•"/>
                      </a:pPr>
                      <a:r>
                        <a:rPr lang="en-US" sz="1400" baseline="0"/>
                        <a:t>Calendar of events</a:t>
                      </a:r>
                      <a:endParaRPr lang="en-US" sz="1400"/>
                    </a:p>
                  </a:txBody>
                  <a:tcPr/>
                </a:tc>
                <a:tc>
                  <a:txBody>
                    <a:bodyPr/>
                    <a:lstStyle/>
                    <a:p>
                      <a:pPr marL="285750" indent="-285750">
                        <a:buFont typeface="Arial" panose="020B0604020202020204" pitchFamily="34" charset="0"/>
                        <a:buChar char="•"/>
                      </a:pPr>
                      <a:r>
                        <a:rPr lang="en-US" sz="1400"/>
                        <a:t>Central System</a:t>
                      </a:r>
                    </a:p>
                    <a:p>
                      <a:pPr marL="285750" indent="-285750">
                        <a:buFont typeface="Arial" panose="020B0604020202020204" pitchFamily="34" charset="0"/>
                        <a:buChar char="•"/>
                      </a:pPr>
                      <a:r>
                        <a:rPr lang="en-US" sz="1400"/>
                        <a:t>Review space ownership</a:t>
                      </a:r>
                    </a:p>
                  </a:txBody>
                  <a:tcPr/>
                </a:tc>
                <a:extLst>
                  <a:ext uri="{0D108BD9-81ED-4DB2-BD59-A6C34878D82A}">
                    <a16:rowId xmlns:a16="http://schemas.microsoft.com/office/drawing/2014/main" val="1391294006"/>
                  </a:ext>
                </a:extLst>
              </a:tr>
              <a:tr h="900756">
                <a:tc>
                  <a:txBody>
                    <a:bodyPr/>
                    <a:lstStyle/>
                    <a:p>
                      <a:r>
                        <a:rPr lang="en-US" sz="1400" b="1"/>
                        <a:t>Progress</a:t>
                      </a:r>
                    </a:p>
                  </a:txBody>
                  <a:tcPr/>
                </a:tc>
                <a:tc>
                  <a:txBody>
                    <a:bodyPr/>
                    <a:lstStyle/>
                    <a:p>
                      <a:r>
                        <a:rPr lang="en-US" sz="1400"/>
                        <a:t>Transportation Services is working on replacing</a:t>
                      </a:r>
                      <a:r>
                        <a:rPr lang="en-US" sz="1400" baseline="0"/>
                        <a:t> signs.</a:t>
                      </a:r>
                      <a:endParaRPr lang="en-US" sz="1400"/>
                    </a:p>
                  </a:txBody>
                  <a:tcPr/>
                </a:tc>
                <a:tc>
                  <a:txBody>
                    <a:bodyPr/>
                    <a:lstStyle/>
                    <a:p>
                      <a:r>
                        <a:rPr lang="en-US" sz="1400"/>
                        <a:t>AEC</a:t>
                      </a:r>
                      <a:r>
                        <a:rPr lang="en-US" sz="1400" baseline="0"/>
                        <a:t> is funded and work is in progress. </a:t>
                      </a:r>
                      <a:endParaRPr lang="en-US" sz="1400"/>
                    </a:p>
                  </a:txBody>
                  <a:tcPr/>
                </a:tc>
                <a:tc>
                  <a:txBody>
                    <a:bodyPr/>
                    <a:lstStyle/>
                    <a:p>
                      <a:r>
                        <a:rPr lang="en-US" sz="1400"/>
                        <a:t>University advancing space utilization study which will hit this in integration with other space dependencies</a:t>
                      </a:r>
                    </a:p>
                  </a:txBody>
                  <a:tcPr/>
                </a:tc>
                <a:extLst>
                  <a:ext uri="{0D108BD9-81ED-4DB2-BD59-A6C34878D82A}">
                    <a16:rowId xmlns:a16="http://schemas.microsoft.com/office/drawing/2014/main" val="2518292549"/>
                  </a:ext>
                </a:extLst>
              </a:tr>
              <a:tr h="734828">
                <a:tc>
                  <a:txBody>
                    <a:bodyPr/>
                    <a:lstStyle/>
                    <a:p>
                      <a:r>
                        <a:rPr lang="en-US" sz="1400" b="1"/>
                        <a:t>Advocate</a:t>
                      </a:r>
                    </a:p>
                  </a:txBody>
                  <a:tcPr/>
                </a:tc>
                <a:tc>
                  <a:txBody>
                    <a:bodyPr/>
                    <a:lstStyle/>
                    <a:p>
                      <a:r>
                        <a:rPr lang="en-US" sz="1400"/>
                        <a:t>Transportation</a:t>
                      </a:r>
                      <a:r>
                        <a:rPr lang="en-US" sz="1400" baseline="0"/>
                        <a:t> Services, University Planning, Admissions, OUPD</a:t>
                      </a:r>
                      <a:endParaRPr lang="en-US" sz="1400"/>
                    </a:p>
                  </a:txBody>
                  <a:tcPr/>
                </a:tc>
                <a:tc>
                  <a:txBody>
                    <a:bodyPr/>
                    <a:lstStyle/>
                    <a:p>
                      <a:r>
                        <a:rPr lang="en-US" sz="1400"/>
                        <a:t>University Planning,</a:t>
                      </a:r>
                      <a:r>
                        <a:rPr lang="en-US" sz="1400" baseline="0"/>
                        <a:t> Event Services</a:t>
                      </a:r>
                      <a:endParaRPr lang="en-US" sz="1400"/>
                    </a:p>
                  </a:txBody>
                  <a:tcPr/>
                </a:tc>
                <a:tc>
                  <a:txBody>
                    <a:bodyPr/>
                    <a:lstStyle/>
                    <a:p>
                      <a:r>
                        <a:rPr lang="en-US" sz="1400"/>
                        <a:t>University Planning &amp; Real Estate</a:t>
                      </a:r>
                    </a:p>
                  </a:txBody>
                  <a:tcPr/>
                </a:tc>
                <a:extLst>
                  <a:ext uri="{0D108BD9-81ED-4DB2-BD59-A6C34878D82A}">
                    <a16:rowId xmlns:a16="http://schemas.microsoft.com/office/drawing/2014/main" val="526109825"/>
                  </a:ext>
                </a:extLst>
              </a:tr>
              <a:tr h="589496">
                <a:tc>
                  <a:txBody>
                    <a:bodyPr/>
                    <a:lstStyle/>
                    <a:p>
                      <a:r>
                        <a:rPr lang="en-US" sz="1400" b="1"/>
                        <a:t>Challenges</a:t>
                      </a:r>
                    </a:p>
                  </a:txBody>
                  <a:tcPr/>
                </a:tc>
                <a:tc>
                  <a:txBody>
                    <a:bodyPr/>
                    <a:lstStyle/>
                    <a:p>
                      <a:r>
                        <a:rPr lang="en-US" sz="1400"/>
                        <a:t>Prioritization</a:t>
                      </a:r>
                      <a:r>
                        <a:rPr lang="en-US" sz="1400" baseline="0"/>
                        <a:t> of resources</a:t>
                      </a:r>
                      <a:endParaRPr lang="en-US" sz="1400"/>
                    </a:p>
                  </a:txBody>
                  <a:tcPr/>
                </a:tc>
                <a:tc>
                  <a:txBody>
                    <a:bodyPr/>
                    <a:lstStyle/>
                    <a:p>
                      <a:r>
                        <a:rPr lang="en-US" sz="1400"/>
                        <a:t>Communication concern</a:t>
                      </a:r>
                    </a:p>
                  </a:txBody>
                  <a:tcPr/>
                </a:tc>
                <a:tc>
                  <a:txBody>
                    <a:bodyPr/>
                    <a:lstStyle/>
                    <a:p>
                      <a:r>
                        <a:rPr lang="en-US" sz="1400"/>
                        <a:t>Resources</a:t>
                      </a:r>
                      <a:r>
                        <a:rPr lang="en-US" sz="1400" baseline="0"/>
                        <a:t> and communication, technical support.</a:t>
                      </a:r>
                      <a:endParaRPr lang="en-US" sz="1400"/>
                    </a:p>
                  </a:txBody>
                  <a:tcPr/>
                </a:tc>
                <a:extLst>
                  <a:ext uri="{0D108BD9-81ED-4DB2-BD59-A6C34878D82A}">
                    <a16:rowId xmlns:a16="http://schemas.microsoft.com/office/drawing/2014/main" val="4276695708"/>
                  </a:ext>
                </a:extLst>
              </a:tr>
            </a:tbl>
          </a:graphicData>
        </a:graphic>
      </p:graphicFrame>
    </p:spTree>
    <p:extLst>
      <p:ext uri="{BB962C8B-B14F-4D97-AF65-F5344CB8AC3E}">
        <p14:creationId xmlns:p14="http://schemas.microsoft.com/office/powerpoint/2010/main" val="3269625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2481668512"/>
              </p:ext>
            </p:extLst>
          </p:nvPr>
        </p:nvGraphicFramePr>
        <p:xfrm>
          <a:off x="638827" y="538621"/>
          <a:ext cx="10910172" cy="5711868"/>
        </p:xfrm>
        <a:graphic>
          <a:graphicData uri="http://schemas.openxmlformats.org/drawingml/2006/table">
            <a:tbl>
              <a:tblPr firstRow="1" bandRow="1">
                <a:tableStyleId>{93296810-A885-4BE3-A3E7-6D5BEEA58F35}</a:tableStyleId>
              </a:tblPr>
              <a:tblGrid>
                <a:gridCol w="2111958">
                  <a:extLst>
                    <a:ext uri="{9D8B030D-6E8A-4147-A177-3AD203B41FA5}">
                      <a16:colId xmlns:a16="http://schemas.microsoft.com/office/drawing/2014/main" val="996546934"/>
                    </a:ext>
                  </a:extLst>
                </a:gridCol>
                <a:gridCol w="3343128">
                  <a:extLst>
                    <a:ext uri="{9D8B030D-6E8A-4147-A177-3AD203B41FA5}">
                      <a16:colId xmlns:a16="http://schemas.microsoft.com/office/drawing/2014/main" val="807336763"/>
                    </a:ext>
                  </a:extLst>
                </a:gridCol>
                <a:gridCol w="2727543">
                  <a:extLst>
                    <a:ext uri="{9D8B030D-6E8A-4147-A177-3AD203B41FA5}">
                      <a16:colId xmlns:a16="http://schemas.microsoft.com/office/drawing/2014/main" val="910632060"/>
                    </a:ext>
                  </a:extLst>
                </a:gridCol>
                <a:gridCol w="2727543">
                  <a:extLst>
                    <a:ext uri="{9D8B030D-6E8A-4147-A177-3AD203B41FA5}">
                      <a16:colId xmlns:a16="http://schemas.microsoft.com/office/drawing/2014/main" val="1535615126"/>
                    </a:ext>
                  </a:extLst>
                </a:gridCol>
              </a:tblGrid>
              <a:tr h="671897">
                <a:tc>
                  <a:txBody>
                    <a:bodyPr/>
                    <a:lstStyle/>
                    <a:p>
                      <a:r>
                        <a:rPr lang="en-US" sz="1400"/>
                        <a:t>Issue</a:t>
                      </a:r>
                    </a:p>
                  </a:txBody>
                  <a:tcPr/>
                </a:tc>
                <a:tc>
                  <a:txBody>
                    <a:bodyPr/>
                    <a:lstStyle/>
                    <a:p>
                      <a:r>
                        <a:rPr lang="en-US" sz="1400"/>
                        <a:t>Event</a:t>
                      </a:r>
                      <a:r>
                        <a:rPr lang="en-US" sz="1400" baseline="0"/>
                        <a:t> planning/people, processes</a:t>
                      </a:r>
                      <a:endParaRPr lang="en-US" sz="1400"/>
                    </a:p>
                  </a:txBody>
                  <a:tcPr/>
                </a:tc>
                <a:tc>
                  <a:txBody>
                    <a:bodyPr/>
                    <a:lstStyle/>
                    <a:p>
                      <a:r>
                        <a:rPr lang="en-US" sz="1400"/>
                        <a:t>Products/value vs. costs – communicating clearly</a:t>
                      </a:r>
                    </a:p>
                  </a:txBody>
                  <a:tcPr/>
                </a:tc>
                <a:tc>
                  <a:txBody>
                    <a:bodyPr/>
                    <a:lstStyle/>
                    <a:p>
                      <a:r>
                        <a:rPr lang="en-US" sz="1400"/>
                        <a:t>Lack of Brand, Mission Outreach</a:t>
                      </a:r>
                    </a:p>
                  </a:txBody>
                  <a:tcPr/>
                </a:tc>
                <a:extLst>
                  <a:ext uri="{0D108BD9-81ED-4DB2-BD59-A6C34878D82A}">
                    <a16:rowId xmlns:a16="http://schemas.microsoft.com/office/drawing/2014/main" val="1500520052"/>
                  </a:ext>
                </a:extLst>
              </a:tr>
              <a:tr h="815725">
                <a:tc>
                  <a:txBody>
                    <a:bodyPr/>
                    <a:lstStyle/>
                    <a:p>
                      <a:r>
                        <a:rPr lang="en-US" sz="1400" b="1"/>
                        <a:t>Context</a:t>
                      </a:r>
                    </a:p>
                  </a:txBody>
                  <a:tcPr/>
                </a:tc>
                <a:tc>
                  <a:txBody>
                    <a:bodyPr/>
                    <a:lstStyle/>
                    <a:p>
                      <a:r>
                        <a:rPr lang="en-US" sz="1400"/>
                        <a:t>Many people</a:t>
                      </a:r>
                      <a:r>
                        <a:rPr lang="en-US" sz="1400" baseline="0"/>
                        <a:t> on campus have “event” responsibilities, not all are as knowledgeable of resources/processes</a:t>
                      </a:r>
                      <a:endParaRPr lang="en-US" sz="1400"/>
                    </a:p>
                  </a:txBody>
                  <a:tcPr/>
                </a:tc>
                <a:tc>
                  <a:txBody>
                    <a:bodyPr/>
                    <a:lstStyle/>
                    <a:p>
                      <a:r>
                        <a:rPr lang="en-US" sz="1400"/>
                        <a:t>What are the appropriate</a:t>
                      </a:r>
                      <a:r>
                        <a:rPr lang="en-US" sz="1400" baseline="0"/>
                        <a:t> costs for our services (hospitality-related)?</a:t>
                      </a:r>
                      <a:endParaRPr lang="en-US" sz="1400"/>
                    </a:p>
                  </a:txBody>
                  <a:tcPr/>
                </a:tc>
                <a:tc>
                  <a:txBody>
                    <a:bodyPr/>
                    <a:lstStyle/>
                    <a:p>
                      <a:r>
                        <a:rPr lang="en-US" sz="1400"/>
                        <a:t>There isn’t a clear</a:t>
                      </a:r>
                      <a:r>
                        <a:rPr lang="en-US" sz="1400" baseline="0"/>
                        <a:t> “Bobcat” brand, or Ohio brand</a:t>
                      </a:r>
                      <a:endParaRPr lang="en-US" sz="1400"/>
                    </a:p>
                  </a:txBody>
                  <a:tcPr/>
                </a:tc>
                <a:extLst>
                  <a:ext uri="{0D108BD9-81ED-4DB2-BD59-A6C34878D82A}">
                    <a16:rowId xmlns:a16="http://schemas.microsoft.com/office/drawing/2014/main" val="3715094099"/>
                  </a:ext>
                </a:extLst>
              </a:tr>
              <a:tr h="1736704">
                <a:tc>
                  <a:txBody>
                    <a:bodyPr/>
                    <a:lstStyle/>
                    <a:p>
                      <a:r>
                        <a:rPr lang="en-US" sz="1400" b="1"/>
                        <a:t>Ideas/</a:t>
                      </a:r>
                    </a:p>
                    <a:p>
                      <a:r>
                        <a:rPr lang="en-US" sz="1400" b="1"/>
                        <a:t>Projects</a:t>
                      </a:r>
                    </a:p>
                  </a:txBody>
                  <a:tcPr/>
                </a:tc>
                <a:tc>
                  <a:txBody>
                    <a:bodyPr/>
                    <a:lstStyle/>
                    <a:p>
                      <a:pPr marL="285750" indent="-285750">
                        <a:buFont typeface="Arial" panose="020B0604020202020204" pitchFamily="34" charset="0"/>
                        <a:buChar char="•"/>
                      </a:pPr>
                      <a:r>
                        <a:rPr lang="en-US" sz="1400"/>
                        <a:t>Identify</a:t>
                      </a:r>
                      <a:r>
                        <a:rPr lang="en-US" sz="1400" baseline="0"/>
                        <a:t> staff with hospitality roles</a:t>
                      </a:r>
                    </a:p>
                    <a:p>
                      <a:pPr marL="285750" indent="-285750">
                        <a:buFont typeface="Arial" panose="020B0604020202020204" pitchFamily="34" charset="0"/>
                        <a:buChar char="•"/>
                      </a:pPr>
                      <a:r>
                        <a:rPr lang="en-US" sz="1400" baseline="0"/>
                        <a:t>Regular meetings with group to share knowledge</a:t>
                      </a:r>
                    </a:p>
                    <a:p>
                      <a:pPr marL="285750" indent="-285750">
                        <a:buFont typeface="Arial" panose="020B0604020202020204" pitchFamily="34" charset="0"/>
                        <a:buChar char="•"/>
                      </a:pPr>
                      <a:r>
                        <a:rPr lang="en-US" sz="1400" baseline="0"/>
                        <a:t>Collecting resources</a:t>
                      </a:r>
                    </a:p>
                    <a:p>
                      <a:pPr marL="285750" indent="-285750">
                        <a:buFont typeface="Arial" panose="020B0604020202020204" pitchFamily="34" charset="0"/>
                        <a:buChar char="•"/>
                      </a:pPr>
                      <a:r>
                        <a:rPr lang="en-US" sz="1400" baseline="0"/>
                        <a:t>Professional Development/badging opportunity</a:t>
                      </a:r>
                    </a:p>
                    <a:p>
                      <a:pPr marL="285750" indent="-285750">
                        <a:buFont typeface="Arial" panose="020B0604020202020204" pitchFamily="34" charset="0"/>
                        <a:buChar char="•"/>
                      </a:pPr>
                      <a:r>
                        <a:rPr lang="en-US" sz="1400" baseline="0"/>
                        <a:t>Manual/FAQ (online?)</a:t>
                      </a:r>
                    </a:p>
                  </a:txBody>
                  <a:tcPr/>
                </a:tc>
                <a:tc>
                  <a:txBody>
                    <a:bodyPr/>
                    <a:lstStyle/>
                    <a:p>
                      <a:pPr marL="285750" indent="-285750">
                        <a:buFont typeface="Arial" panose="020B0604020202020204" pitchFamily="34" charset="0"/>
                        <a:buChar char="•"/>
                      </a:pPr>
                      <a:r>
                        <a:rPr lang="en-US" sz="1400"/>
                        <a:t>Units</a:t>
                      </a:r>
                      <a:r>
                        <a:rPr lang="en-US" sz="1400" baseline="0"/>
                        <a:t> create price points for services (staffing, products, depreciation, replacement costs)</a:t>
                      </a:r>
                    </a:p>
                    <a:p>
                      <a:pPr marL="285750" indent="-285750">
                        <a:buFont typeface="Arial" panose="020B0604020202020204" pitchFamily="34" charset="0"/>
                        <a:buChar char="•"/>
                      </a:pPr>
                      <a:r>
                        <a:rPr lang="en-US" sz="1400" baseline="0"/>
                        <a:t>Sharing cost break-downs between units</a:t>
                      </a:r>
                    </a:p>
                  </a:txBody>
                  <a:tcPr/>
                </a:tc>
                <a:tc>
                  <a:txBody>
                    <a:bodyPr/>
                    <a:lstStyle/>
                    <a:p>
                      <a:pPr marL="285750" indent="-285750">
                        <a:buFont typeface="Arial" panose="020B0604020202020204" pitchFamily="34" charset="0"/>
                        <a:buChar char="•"/>
                      </a:pPr>
                      <a:r>
                        <a:rPr lang="en-US" sz="1400"/>
                        <a:t>Identify what</a:t>
                      </a:r>
                      <a:r>
                        <a:rPr lang="en-US" sz="1400" baseline="0"/>
                        <a:t> “OHIO” is and communicating to the campus.</a:t>
                      </a:r>
                    </a:p>
                    <a:p>
                      <a:pPr marL="285750" indent="-285750">
                        <a:buFont typeface="Arial" panose="020B0604020202020204" pitchFamily="34" charset="0"/>
                        <a:buChar char="•"/>
                      </a:pPr>
                      <a:r>
                        <a:rPr lang="en-US" sz="1400" baseline="0"/>
                        <a:t>Opportunity for feedback from visitors</a:t>
                      </a:r>
                      <a:endParaRPr lang="en-US" sz="1400"/>
                    </a:p>
                  </a:txBody>
                  <a:tcPr/>
                </a:tc>
                <a:extLst>
                  <a:ext uri="{0D108BD9-81ED-4DB2-BD59-A6C34878D82A}">
                    <a16:rowId xmlns:a16="http://schemas.microsoft.com/office/drawing/2014/main" val="1391294006"/>
                  </a:ext>
                </a:extLst>
              </a:tr>
              <a:tr h="999920">
                <a:tc>
                  <a:txBody>
                    <a:bodyPr/>
                    <a:lstStyle/>
                    <a:p>
                      <a:r>
                        <a:rPr lang="en-US" sz="1400" b="1"/>
                        <a:t>Progress</a:t>
                      </a:r>
                    </a:p>
                  </a:txBody>
                  <a:tcPr/>
                </a:tc>
                <a:tc>
                  <a:txBody>
                    <a:bodyPr/>
                    <a:lstStyle/>
                    <a:p>
                      <a:r>
                        <a:rPr lang="en-US" sz="1400"/>
                        <a:t>Event Services</a:t>
                      </a:r>
                      <a:r>
                        <a:rPr lang="en-US" sz="1400" baseline="0"/>
                        <a:t> is beginning this work</a:t>
                      </a:r>
                      <a:endParaRPr lang="en-US" sz="1400"/>
                    </a:p>
                  </a:txBody>
                  <a:tcPr/>
                </a:tc>
                <a:tc>
                  <a:txBody>
                    <a:bodyPr/>
                    <a:lstStyle/>
                    <a:p>
                      <a:r>
                        <a:rPr lang="en-US" sz="1400"/>
                        <a:t>Many</a:t>
                      </a:r>
                      <a:r>
                        <a:rPr lang="en-US" sz="1400" baseline="0"/>
                        <a:t> units on campus already have determined pricing structures.</a:t>
                      </a:r>
                      <a:endParaRPr lang="en-US" sz="1400"/>
                    </a:p>
                  </a:txBody>
                  <a:tcPr/>
                </a:tc>
                <a:tc>
                  <a:txBody>
                    <a:bodyPr/>
                    <a:lstStyle/>
                    <a:p>
                      <a:r>
                        <a:rPr lang="en-US" sz="1400"/>
                        <a:t>Consultant hired by UCM to address this.</a:t>
                      </a:r>
                      <a:r>
                        <a:rPr lang="en-US" sz="1400" baseline="0"/>
                        <a:t> Communication has been moved to VP, will be identified soon.</a:t>
                      </a:r>
                      <a:endParaRPr lang="en-US" sz="1400"/>
                    </a:p>
                  </a:txBody>
                  <a:tcPr/>
                </a:tc>
                <a:extLst>
                  <a:ext uri="{0D108BD9-81ED-4DB2-BD59-A6C34878D82A}">
                    <a16:rowId xmlns:a16="http://schemas.microsoft.com/office/drawing/2014/main" val="2518292549"/>
                  </a:ext>
                </a:extLst>
              </a:tr>
              <a:tr h="815725">
                <a:tc>
                  <a:txBody>
                    <a:bodyPr/>
                    <a:lstStyle/>
                    <a:p>
                      <a:r>
                        <a:rPr lang="en-US" sz="1400" b="1"/>
                        <a:t>Advocate</a:t>
                      </a:r>
                    </a:p>
                  </a:txBody>
                  <a:tcPr/>
                </a:tc>
                <a:tc>
                  <a:txBody>
                    <a:bodyPr/>
                    <a:lstStyle/>
                    <a:p>
                      <a:r>
                        <a:rPr lang="en-US" sz="1400"/>
                        <a:t>Event</a:t>
                      </a:r>
                      <a:r>
                        <a:rPr lang="en-US" sz="1400" baseline="0"/>
                        <a:t> Services, Risk Management (Facilities)</a:t>
                      </a:r>
                      <a:endParaRPr lang="en-US" sz="1400"/>
                    </a:p>
                  </a:txBody>
                  <a:tcPr/>
                </a:tc>
                <a:tc>
                  <a:txBody>
                    <a:bodyPr/>
                    <a:lstStyle/>
                    <a:p>
                      <a:r>
                        <a:rPr lang="en-US" sz="1400"/>
                        <a:t>Facilities Management,</a:t>
                      </a:r>
                      <a:r>
                        <a:rPr lang="en-US" sz="1400" baseline="0"/>
                        <a:t> Culinary, Transportation, Event Services</a:t>
                      </a:r>
                      <a:endParaRPr lang="en-US" sz="1400"/>
                    </a:p>
                  </a:txBody>
                  <a:tcPr/>
                </a:tc>
                <a:tc>
                  <a:txBody>
                    <a:bodyPr/>
                    <a:lstStyle/>
                    <a:p>
                      <a:r>
                        <a:rPr lang="en-US" sz="1400"/>
                        <a:t>University</a:t>
                      </a:r>
                      <a:r>
                        <a:rPr lang="en-US" sz="1400" baseline="0"/>
                        <a:t> Communication and Marketing</a:t>
                      </a:r>
                      <a:endParaRPr lang="en-US" sz="1400"/>
                    </a:p>
                  </a:txBody>
                  <a:tcPr/>
                </a:tc>
                <a:extLst>
                  <a:ext uri="{0D108BD9-81ED-4DB2-BD59-A6C34878D82A}">
                    <a16:rowId xmlns:a16="http://schemas.microsoft.com/office/drawing/2014/main" val="526109825"/>
                  </a:ext>
                </a:extLst>
              </a:tr>
              <a:tr h="671897">
                <a:tc>
                  <a:txBody>
                    <a:bodyPr/>
                    <a:lstStyle/>
                    <a:p>
                      <a:r>
                        <a:rPr lang="en-US" sz="1400" b="1"/>
                        <a:t>Challenges</a:t>
                      </a:r>
                    </a:p>
                  </a:txBody>
                  <a:tcPr/>
                </a:tc>
                <a:tc>
                  <a:txBody>
                    <a:bodyPr/>
                    <a:lstStyle/>
                    <a:p>
                      <a:r>
                        <a:rPr lang="en-US" sz="1400"/>
                        <a:t>Communication, lack of “lead” on project.</a:t>
                      </a:r>
                    </a:p>
                  </a:txBody>
                  <a:tcPr/>
                </a:tc>
                <a:tc>
                  <a:txBody>
                    <a:bodyPr/>
                    <a:lstStyle/>
                    <a:p>
                      <a:r>
                        <a:rPr lang="en-US" sz="1400"/>
                        <a:t>Lead on project</a:t>
                      </a:r>
                    </a:p>
                  </a:txBody>
                  <a:tcPr/>
                </a:tc>
                <a:tc>
                  <a:txBody>
                    <a:bodyPr/>
                    <a:lstStyle/>
                    <a:p>
                      <a:r>
                        <a:rPr lang="en-US" sz="1400"/>
                        <a:t>Resources and lack of knowledge</a:t>
                      </a:r>
                    </a:p>
                  </a:txBody>
                  <a:tcPr/>
                </a:tc>
                <a:extLst>
                  <a:ext uri="{0D108BD9-81ED-4DB2-BD59-A6C34878D82A}">
                    <a16:rowId xmlns:a16="http://schemas.microsoft.com/office/drawing/2014/main" val="4276695708"/>
                  </a:ext>
                </a:extLst>
              </a:tr>
            </a:tbl>
          </a:graphicData>
        </a:graphic>
      </p:graphicFrame>
    </p:spTree>
    <p:extLst>
      <p:ext uri="{BB962C8B-B14F-4D97-AF65-F5344CB8AC3E}">
        <p14:creationId xmlns:p14="http://schemas.microsoft.com/office/powerpoint/2010/main" val="3168433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Questions</a:t>
            </a:r>
          </a:p>
        </p:txBody>
      </p:sp>
    </p:spTree>
    <p:extLst>
      <p:ext uri="{BB962C8B-B14F-4D97-AF65-F5344CB8AC3E}">
        <p14:creationId xmlns:p14="http://schemas.microsoft.com/office/powerpoint/2010/main" val="2970825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Finance Updates</a:t>
            </a:r>
          </a:p>
        </p:txBody>
      </p:sp>
      <p:sp>
        <p:nvSpPr>
          <p:cNvPr id="2" name="Content Placeholder 1"/>
          <p:cNvSpPr>
            <a:spLocks noGrp="1"/>
          </p:cNvSpPr>
          <p:nvPr>
            <p:ph idx="1"/>
          </p:nvPr>
        </p:nvSpPr>
        <p:spPr>
          <a:xfrm>
            <a:off x="405920" y="1695320"/>
            <a:ext cx="11422063" cy="4599503"/>
          </a:xfrm>
        </p:spPr>
        <p:txBody>
          <a:bodyPr/>
          <a:lstStyle/>
          <a:p>
            <a:pPr marL="0" lvl="0" indent="0">
              <a:buNone/>
            </a:pPr>
            <a:r>
              <a:rPr lang="en-US"/>
              <a:t>Julie Allison, Associate Vice President, Finance</a:t>
            </a:r>
          </a:p>
          <a:p>
            <a:endParaRPr lang="en-US"/>
          </a:p>
        </p:txBody>
      </p:sp>
    </p:spTree>
    <p:extLst>
      <p:ext uri="{BB962C8B-B14F-4D97-AF65-F5344CB8AC3E}">
        <p14:creationId xmlns:p14="http://schemas.microsoft.com/office/powerpoint/2010/main" val="938922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Agenda</a:t>
            </a:r>
          </a:p>
        </p:txBody>
      </p:sp>
      <p:sp>
        <p:nvSpPr>
          <p:cNvPr id="3" name="Content Placeholder 2"/>
          <p:cNvSpPr>
            <a:spLocks noGrp="1"/>
          </p:cNvSpPr>
          <p:nvPr>
            <p:ph idx="1"/>
          </p:nvPr>
        </p:nvSpPr>
        <p:spPr/>
        <p:txBody>
          <a:bodyPr>
            <a:normAutofit/>
          </a:bodyPr>
          <a:lstStyle/>
          <a:p>
            <a:r>
              <a:rPr lang="en-US"/>
              <a:t>Travel</a:t>
            </a:r>
          </a:p>
          <a:p>
            <a:r>
              <a:rPr lang="en-US"/>
              <a:t>Year-end Close</a:t>
            </a:r>
          </a:p>
          <a:p>
            <a:r>
              <a:rPr lang="en-US"/>
              <a:t>PO Close Process</a:t>
            </a:r>
          </a:p>
          <a:p>
            <a:r>
              <a:rPr lang="en-US"/>
              <a:t>Cleanup Overspent Accounts (PTA)</a:t>
            </a:r>
          </a:p>
          <a:p>
            <a:r>
              <a:rPr lang="en-US"/>
              <a:t>Effort Reporting</a:t>
            </a:r>
          </a:p>
          <a:p>
            <a:r>
              <a:rPr lang="en-US"/>
              <a:t>Finance Trainings</a:t>
            </a:r>
          </a:p>
          <a:p>
            <a:pPr marL="0" indent="0">
              <a:buNone/>
            </a:pPr>
            <a:endParaRPr lang="en-US"/>
          </a:p>
          <a:p>
            <a:endParaRPr lang="en-US"/>
          </a:p>
        </p:txBody>
      </p:sp>
    </p:spTree>
    <p:extLst>
      <p:ext uri="{BB962C8B-B14F-4D97-AF65-F5344CB8AC3E}">
        <p14:creationId xmlns:p14="http://schemas.microsoft.com/office/powerpoint/2010/main" val="805227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Post Awards and Grants Partner Group</a:t>
            </a:r>
          </a:p>
        </p:txBody>
      </p:sp>
      <p:sp>
        <p:nvSpPr>
          <p:cNvPr id="4" name="Text Placeholder 3"/>
          <p:cNvSpPr>
            <a:spLocks noGrp="1"/>
          </p:cNvSpPr>
          <p:nvPr>
            <p:ph type="body" sz="quarter" idx="10"/>
          </p:nvPr>
        </p:nvSpPr>
        <p:spPr>
          <a:xfrm>
            <a:off x="505072" y="2355278"/>
            <a:ext cx="6027815" cy="372533"/>
          </a:xfrm>
        </p:spPr>
        <p:txBody>
          <a:bodyPr>
            <a:normAutofit fontScale="92500" lnSpcReduction="20000"/>
          </a:bodyPr>
          <a:lstStyle/>
          <a:p>
            <a:r>
              <a:rPr lang="en-US"/>
              <a:t>Co-chairs: </a:t>
            </a:r>
          </a:p>
        </p:txBody>
      </p:sp>
      <p:sp>
        <p:nvSpPr>
          <p:cNvPr id="2" name="Content Placeholder 1"/>
          <p:cNvSpPr>
            <a:spLocks noGrp="1"/>
          </p:cNvSpPr>
          <p:nvPr>
            <p:ph idx="1"/>
          </p:nvPr>
        </p:nvSpPr>
        <p:spPr>
          <a:xfrm>
            <a:off x="383618" y="2049137"/>
            <a:ext cx="11422063" cy="4599503"/>
          </a:xfrm>
        </p:spPr>
        <p:txBody>
          <a:bodyPr/>
          <a:lstStyle/>
          <a:p>
            <a:pPr lvl="0"/>
            <a:endParaRPr lang="en-US">
              <a:solidFill>
                <a:schemeClr val="tx2"/>
              </a:solidFill>
            </a:endParaRPr>
          </a:p>
          <a:p>
            <a:pPr lvl="0"/>
            <a:r>
              <a:rPr lang="en-US">
                <a:solidFill>
                  <a:schemeClr val="tx2"/>
                </a:solidFill>
              </a:rPr>
              <a:t>Luanne Bowman, Russ College of Engineering and Technology</a:t>
            </a:r>
          </a:p>
          <a:p>
            <a:pPr lvl="0"/>
            <a:r>
              <a:rPr lang="en-US">
                <a:solidFill>
                  <a:schemeClr val="tx2"/>
                </a:solidFill>
              </a:rPr>
              <a:t>Cindy Perry, Grants Accounting</a:t>
            </a:r>
          </a:p>
          <a:p>
            <a:endParaRPr lang="en-US"/>
          </a:p>
        </p:txBody>
      </p:sp>
    </p:spTree>
    <p:extLst>
      <p:ext uri="{BB962C8B-B14F-4D97-AF65-F5344CB8AC3E}">
        <p14:creationId xmlns:p14="http://schemas.microsoft.com/office/powerpoint/2010/main" val="11189214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Travel Update</a:t>
            </a:r>
          </a:p>
        </p:txBody>
      </p:sp>
      <p:sp>
        <p:nvSpPr>
          <p:cNvPr id="4" name="Content Placeholder 3"/>
          <p:cNvSpPr>
            <a:spLocks noGrp="1"/>
          </p:cNvSpPr>
          <p:nvPr>
            <p:ph idx="1"/>
          </p:nvPr>
        </p:nvSpPr>
        <p:spPr>
          <a:xfrm>
            <a:off x="382588" y="1472844"/>
            <a:ext cx="11422063" cy="4479068"/>
          </a:xfrm>
        </p:spPr>
        <p:txBody>
          <a:bodyPr>
            <a:normAutofit fontScale="77500" lnSpcReduction="20000"/>
          </a:bodyPr>
          <a:lstStyle/>
          <a:p>
            <a:r>
              <a:rPr lang="en-US"/>
              <a:t>Christopherson Business Travel – LIVE Monday, April 1</a:t>
            </a:r>
          </a:p>
          <a:p>
            <a:r>
              <a:rPr lang="en-US"/>
              <a:t>No major issues to date</a:t>
            </a:r>
          </a:p>
          <a:p>
            <a:r>
              <a:rPr lang="en-US"/>
              <a:t>Working to direct people to resources available</a:t>
            </a:r>
          </a:p>
          <a:p>
            <a:pPr lvl="1"/>
            <a:r>
              <a:rPr lang="en-US"/>
              <a:t>Website – </a:t>
            </a:r>
            <a:r>
              <a:rPr lang="en-US">
                <a:hlinkClick r:id="rId2"/>
              </a:rPr>
              <a:t>www.ohio.edu/travel</a:t>
            </a:r>
            <a:endParaRPr lang="en-US"/>
          </a:p>
          <a:p>
            <a:pPr lvl="1"/>
            <a:r>
              <a:rPr lang="en-US"/>
              <a:t>Training – courses available through Professional Development Program</a:t>
            </a:r>
          </a:p>
          <a:p>
            <a:pPr lvl="2"/>
            <a:r>
              <a:rPr lang="en-US"/>
              <a:t>Booking Individual Travel</a:t>
            </a:r>
          </a:p>
          <a:p>
            <a:pPr lvl="2"/>
            <a:r>
              <a:rPr lang="en-US"/>
              <a:t>Travel Policy and Procedures</a:t>
            </a:r>
          </a:p>
          <a:p>
            <a:pPr lvl="2"/>
            <a:r>
              <a:rPr lang="en-US"/>
              <a:t>Concur Expense Reporting</a:t>
            </a:r>
          </a:p>
          <a:p>
            <a:pPr lvl="1"/>
            <a:r>
              <a:rPr lang="en-US"/>
              <a:t>Onsite Travel Manager: Sedrick Ratchford</a:t>
            </a:r>
          </a:p>
          <a:p>
            <a:pPr lvl="2"/>
            <a:endParaRPr lang="en-US"/>
          </a:p>
        </p:txBody>
      </p:sp>
    </p:spTree>
    <p:extLst>
      <p:ext uri="{BB962C8B-B14F-4D97-AF65-F5344CB8AC3E}">
        <p14:creationId xmlns:p14="http://schemas.microsoft.com/office/powerpoint/2010/main" val="3059558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Info Sessions &amp; Open Labs</a:t>
            </a:r>
          </a:p>
        </p:txBody>
      </p:sp>
      <p:sp>
        <p:nvSpPr>
          <p:cNvPr id="4" name="Content Placeholder 3"/>
          <p:cNvSpPr>
            <a:spLocks noGrp="1"/>
          </p:cNvSpPr>
          <p:nvPr>
            <p:ph idx="1"/>
          </p:nvPr>
        </p:nvSpPr>
        <p:spPr>
          <a:xfrm>
            <a:off x="288830" y="1544460"/>
            <a:ext cx="11422063" cy="4479068"/>
          </a:xfrm>
        </p:spPr>
        <p:txBody>
          <a:bodyPr>
            <a:normAutofit lnSpcReduction="10000"/>
          </a:bodyPr>
          <a:lstStyle/>
          <a:p>
            <a:r>
              <a:rPr lang="en-US"/>
              <a:t>Info Sessions: 110 attendance to date</a:t>
            </a:r>
          </a:p>
          <a:p>
            <a:pPr lvl="1"/>
            <a:r>
              <a:rPr lang="en-US"/>
              <a:t>2 Session on April 9 in Baker &amp; </a:t>
            </a:r>
            <a:r>
              <a:rPr lang="en-US" err="1"/>
              <a:t>AdobeConnect</a:t>
            </a:r>
            <a:endParaRPr lang="en-US"/>
          </a:p>
          <a:p>
            <a:pPr lvl="1"/>
            <a:r>
              <a:rPr lang="en-US"/>
              <a:t>3 Session on April 10 in Baker</a:t>
            </a:r>
          </a:p>
          <a:p>
            <a:pPr lvl="1"/>
            <a:r>
              <a:rPr lang="en-US">
                <a:hlinkClick r:id="rId2"/>
              </a:rPr>
              <a:t>Register for Travel Info Session</a:t>
            </a:r>
            <a:endParaRPr lang="en-US"/>
          </a:p>
          <a:p>
            <a:pPr lvl="1"/>
            <a:endParaRPr lang="en-US"/>
          </a:p>
          <a:p>
            <a:r>
              <a:rPr lang="en-US"/>
              <a:t>Open Labs: 2.5 hours per day in WUSOC 175</a:t>
            </a:r>
          </a:p>
          <a:p>
            <a:pPr lvl="1"/>
            <a:r>
              <a:rPr lang="en-US">
                <a:hlinkClick r:id="rId3"/>
              </a:rPr>
              <a:t>Register for Open Lab</a:t>
            </a:r>
            <a:endParaRPr lang="en-US"/>
          </a:p>
          <a:p>
            <a:pPr lvl="1"/>
            <a:endParaRPr lang="en-US"/>
          </a:p>
          <a:p>
            <a:pPr lvl="2"/>
            <a:endParaRPr lang="en-US"/>
          </a:p>
          <a:p>
            <a:pPr lvl="2"/>
            <a:endParaRPr lang="en-US"/>
          </a:p>
        </p:txBody>
      </p:sp>
    </p:spTree>
    <p:extLst>
      <p:ext uri="{BB962C8B-B14F-4D97-AF65-F5344CB8AC3E}">
        <p14:creationId xmlns:p14="http://schemas.microsoft.com/office/powerpoint/2010/main" val="257838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Questions?</a:t>
            </a:r>
          </a:p>
        </p:txBody>
      </p:sp>
      <p:sp>
        <p:nvSpPr>
          <p:cNvPr id="4" name="Content Placeholder 3"/>
          <p:cNvSpPr>
            <a:spLocks noGrp="1"/>
          </p:cNvSpPr>
          <p:nvPr>
            <p:ph idx="1"/>
          </p:nvPr>
        </p:nvSpPr>
        <p:spPr>
          <a:xfrm>
            <a:off x="252989" y="1421477"/>
            <a:ext cx="11422063" cy="4995948"/>
          </a:xfrm>
        </p:spPr>
        <p:txBody>
          <a:bodyPr>
            <a:normAutofit/>
          </a:bodyPr>
          <a:lstStyle/>
          <a:p>
            <a:r>
              <a:rPr lang="en-US"/>
              <a:t>Visit </a:t>
            </a:r>
            <a:r>
              <a:rPr lang="en-US">
                <a:hlinkClick r:id="rId2"/>
              </a:rPr>
              <a:t>www.ohio.edu/travel</a:t>
            </a:r>
            <a:endParaRPr lang="en-US"/>
          </a:p>
          <a:p>
            <a:pPr lvl="1"/>
            <a:r>
              <a:rPr lang="en-US"/>
              <a:t>Individual and Group Procedures</a:t>
            </a:r>
          </a:p>
          <a:p>
            <a:pPr lvl="1"/>
            <a:r>
              <a:rPr lang="en-US"/>
              <a:t>FAQs</a:t>
            </a:r>
          </a:p>
          <a:p>
            <a:pPr lvl="1"/>
            <a:r>
              <a:rPr lang="en-US"/>
              <a:t>CBT Contact and Fee structure</a:t>
            </a:r>
          </a:p>
          <a:p>
            <a:pPr lvl="1"/>
            <a:r>
              <a:rPr lang="en-US"/>
              <a:t>Quick Reference Guides</a:t>
            </a:r>
          </a:p>
          <a:p>
            <a:r>
              <a:rPr lang="en-US"/>
              <a:t>For training courses visit</a:t>
            </a:r>
          </a:p>
          <a:p>
            <a:pPr lvl="1"/>
            <a:r>
              <a:rPr lang="en-US">
                <a:hlinkClick r:id="rId3"/>
              </a:rPr>
              <a:t>www.ohio.edu/hr/professional-development</a:t>
            </a:r>
            <a:endParaRPr lang="en-US"/>
          </a:p>
          <a:p>
            <a:pPr lvl="1"/>
            <a:endParaRPr lang="en-US"/>
          </a:p>
          <a:p>
            <a:pPr marL="609585" lvl="1" indent="0">
              <a:buNone/>
            </a:pPr>
            <a:endParaRPr lang="en-US"/>
          </a:p>
        </p:txBody>
      </p:sp>
    </p:spTree>
    <p:extLst>
      <p:ext uri="{BB962C8B-B14F-4D97-AF65-F5344CB8AC3E}">
        <p14:creationId xmlns:p14="http://schemas.microsoft.com/office/powerpoint/2010/main" val="299816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4"/>
            <a:ext cx="11421533" cy="977711"/>
          </a:xfrm>
        </p:spPr>
        <p:txBody>
          <a:bodyPr/>
          <a:lstStyle/>
          <a:p>
            <a:r>
              <a:rPr lang="en-US"/>
              <a:t>Important Campus Year-End Close Dates for FY19</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08495566"/>
              </p:ext>
            </p:extLst>
          </p:nvPr>
        </p:nvGraphicFramePr>
        <p:xfrm>
          <a:off x="570441" y="1715588"/>
          <a:ext cx="11046883" cy="4240871"/>
        </p:xfrm>
        <a:graphic>
          <a:graphicData uri="http://schemas.openxmlformats.org/drawingml/2006/table">
            <a:tbl>
              <a:tblPr firstRow="1" bandRow="1">
                <a:tableStyleId>{7E9639D4-E3E2-4D34-9284-5A2195B3D0D7}</a:tableStyleId>
              </a:tblPr>
              <a:tblGrid>
                <a:gridCol w="2029883">
                  <a:extLst>
                    <a:ext uri="{9D8B030D-6E8A-4147-A177-3AD203B41FA5}">
                      <a16:colId xmlns:a16="http://schemas.microsoft.com/office/drawing/2014/main" val="1037144894"/>
                    </a:ext>
                  </a:extLst>
                </a:gridCol>
                <a:gridCol w="1676400">
                  <a:extLst>
                    <a:ext uri="{9D8B030D-6E8A-4147-A177-3AD203B41FA5}">
                      <a16:colId xmlns:a16="http://schemas.microsoft.com/office/drawing/2014/main" val="1168031187"/>
                    </a:ext>
                  </a:extLst>
                </a:gridCol>
                <a:gridCol w="7340600">
                  <a:extLst>
                    <a:ext uri="{9D8B030D-6E8A-4147-A177-3AD203B41FA5}">
                      <a16:colId xmlns:a16="http://schemas.microsoft.com/office/drawing/2014/main" val="1063791325"/>
                    </a:ext>
                  </a:extLst>
                </a:gridCol>
              </a:tblGrid>
              <a:tr h="188140">
                <a:tc>
                  <a:txBody>
                    <a:bodyPr/>
                    <a:lstStyle/>
                    <a:p>
                      <a:pPr algn="l"/>
                      <a:r>
                        <a:rPr lang="en-US" sz="1600"/>
                        <a:t>Date</a:t>
                      </a:r>
                    </a:p>
                  </a:txBody>
                  <a:tcPr>
                    <a:solidFill>
                      <a:srgbClr val="00694E"/>
                    </a:solidFill>
                  </a:tcPr>
                </a:tc>
                <a:tc>
                  <a:txBody>
                    <a:bodyPr/>
                    <a:lstStyle/>
                    <a:p>
                      <a:pPr algn="l"/>
                      <a:r>
                        <a:rPr lang="en-US" sz="1600"/>
                        <a:t>Time</a:t>
                      </a:r>
                    </a:p>
                  </a:txBody>
                  <a:tcPr>
                    <a:solidFill>
                      <a:srgbClr val="00694E"/>
                    </a:solidFill>
                  </a:tcPr>
                </a:tc>
                <a:tc>
                  <a:txBody>
                    <a:bodyPr/>
                    <a:lstStyle/>
                    <a:p>
                      <a:pPr algn="l"/>
                      <a:r>
                        <a:rPr lang="en-US" sz="1600"/>
                        <a:t>Item Due</a:t>
                      </a:r>
                    </a:p>
                  </a:txBody>
                  <a:tcPr>
                    <a:solidFill>
                      <a:srgbClr val="00694E"/>
                    </a:solidFill>
                  </a:tcPr>
                </a:tc>
                <a:extLst>
                  <a:ext uri="{0D108BD9-81ED-4DB2-BD59-A6C34878D82A}">
                    <a16:rowId xmlns:a16="http://schemas.microsoft.com/office/drawing/2014/main" val="904556430"/>
                  </a:ext>
                </a:extLst>
              </a:tr>
              <a:tr h="380796">
                <a:tc>
                  <a:txBody>
                    <a:bodyPr/>
                    <a:lstStyle/>
                    <a:p>
                      <a:r>
                        <a:rPr lang="en-US" sz="1600">
                          <a:solidFill>
                            <a:schemeClr val="tx1">
                              <a:lumMod val="75000"/>
                            </a:schemeClr>
                          </a:solidFill>
                        </a:rPr>
                        <a:t>July 8,</a:t>
                      </a:r>
                      <a:r>
                        <a:rPr lang="en-US" sz="1600" baseline="0">
                          <a:solidFill>
                            <a:schemeClr val="tx1">
                              <a:lumMod val="75000"/>
                            </a:schemeClr>
                          </a:solidFill>
                        </a:rPr>
                        <a:t> 2019</a:t>
                      </a:r>
                    </a:p>
                  </a:txBody>
                  <a:tcPr/>
                </a:tc>
                <a:tc>
                  <a:txBody>
                    <a:bodyPr/>
                    <a:lstStyle/>
                    <a:p>
                      <a:r>
                        <a:rPr lang="en-US" sz="1600" baseline="0">
                          <a:solidFill>
                            <a:schemeClr val="tx1">
                              <a:lumMod val="75000"/>
                            </a:schemeClr>
                          </a:solidFill>
                        </a:rPr>
                        <a:t>5:00 p.m.</a:t>
                      </a:r>
                    </a:p>
                  </a:txBody>
                  <a:tcPr/>
                </a:tc>
                <a:tc>
                  <a:txBody>
                    <a:bodyPr/>
                    <a:lstStyle/>
                    <a:p>
                      <a:pPr marL="285750" indent="-285750">
                        <a:buFont typeface="Arial" panose="020B0604020202020204" pitchFamily="34" charset="0"/>
                        <a:buChar char="•"/>
                      </a:pPr>
                      <a:r>
                        <a:rPr lang="en-US" sz="1600">
                          <a:solidFill>
                            <a:schemeClr val="tx1">
                              <a:lumMod val="75000"/>
                            </a:schemeClr>
                          </a:solidFill>
                        </a:rPr>
                        <a:t>All</a:t>
                      </a:r>
                      <a:r>
                        <a:rPr lang="en-US" sz="1600" baseline="0">
                          <a:solidFill>
                            <a:schemeClr val="tx1">
                              <a:lumMod val="75000"/>
                            </a:schemeClr>
                          </a:solidFill>
                        </a:rPr>
                        <a:t> Final FY19 </a:t>
                      </a:r>
                      <a:r>
                        <a:rPr lang="en-US" sz="1600">
                          <a:solidFill>
                            <a:schemeClr val="tx1">
                              <a:lumMod val="75000"/>
                            </a:schemeClr>
                          </a:solidFill>
                        </a:rPr>
                        <a:t>Internal Billing</a:t>
                      </a:r>
                      <a:r>
                        <a:rPr lang="en-US" sz="1600" baseline="0">
                          <a:solidFill>
                            <a:schemeClr val="tx1">
                              <a:lumMod val="75000"/>
                            </a:schemeClr>
                          </a:solidFill>
                        </a:rPr>
                        <a:t> Authorizations due (uploaded via JET*)</a:t>
                      </a:r>
                    </a:p>
                    <a:p>
                      <a:pPr marL="285750" indent="-285750">
                        <a:buFont typeface="Arial" panose="020B0604020202020204" pitchFamily="34" charset="0"/>
                        <a:buChar char="•"/>
                      </a:pPr>
                      <a:r>
                        <a:rPr lang="en-US" sz="1600" baseline="0">
                          <a:solidFill>
                            <a:schemeClr val="tx1">
                              <a:lumMod val="75000"/>
                            </a:schemeClr>
                          </a:solidFill>
                        </a:rPr>
                        <a:t>Final FY19 Capital Project Funding Transfers due to </a:t>
                      </a:r>
                      <a:r>
                        <a:rPr lang="en-US" sz="1600" baseline="0">
                          <a:solidFill>
                            <a:schemeClr val="tx1">
                              <a:lumMod val="75000"/>
                            </a:schemeClr>
                          </a:solidFill>
                          <a:hlinkClick r:id="rId2"/>
                        </a:rPr>
                        <a:t>CPF@ohio.edu</a:t>
                      </a:r>
                      <a:r>
                        <a:rPr lang="en-US" sz="1600" baseline="0">
                          <a:solidFill>
                            <a:schemeClr val="tx1">
                              <a:lumMod val="75000"/>
                            </a:schemeClr>
                          </a:solidFill>
                        </a:rPr>
                        <a:t> </a:t>
                      </a:r>
                    </a:p>
                  </a:txBody>
                  <a:tcPr/>
                </a:tc>
                <a:extLst>
                  <a:ext uri="{0D108BD9-81ED-4DB2-BD59-A6C34878D82A}">
                    <a16:rowId xmlns:a16="http://schemas.microsoft.com/office/drawing/2014/main" val="425022870"/>
                  </a:ext>
                </a:extLst>
              </a:tr>
              <a:tr h="381114">
                <a:tc>
                  <a:txBody>
                    <a:bodyPr/>
                    <a:lstStyle/>
                    <a:p>
                      <a:r>
                        <a:rPr lang="en-US" sz="1600">
                          <a:solidFill>
                            <a:schemeClr val="tx1">
                              <a:lumMod val="75000"/>
                            </a:schemeClr>
                          </a:solidFill>
                        </a:rPr>
                        <a:t>July 17, 2019</a:t>
                      </a:r>
                    </a:p>
                  </a:txBody>
                  <a:tcPr/>
                </a:tc>
                <a:tc>
                  <a:txBody>
                    <a:bodyPr/>
                    <a:lstStyle/>
                    <a:p>
                      <a:r>
                        <a:rPr lang="en-US" sz="1600">
                          <a:solidFill>
                            <a:schemeClr val="tx1">
                              <a:lumMod val="75000"/>
                            </a:schemeClr>
                          </a:solidFill>
                        </a:rPr>
                        <a:t>5:00 p.m.</a:t>
                      </a:r>
                    </a:p>
                  </a:txBody>
                  <a:tcPr/>
                </a:tc>
                <a:tc>
                  <a:txBody>
                    <a:bodyPr/>
                    <a:lstStyle/>
                    <a:p>
                      <a:pPr marL="2857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a:solidFill>
                            <a:schemeClr val="tx1">
                              <a:lumMod val="75000"/>
                            </a:schemeClr>
                          </a:solidFill>
                          <a:effectLst/>
                          <a:latin typeface="+mn-lt"/>
                          <a:ea typeface="+mn-ea"/>
                          <a:cs typeface="+mn-cs"/>
                        </a:rPr>
                        <a:t>FY19 Concur reports due - submitted to Financial approver (for trans date of 6/30 or before)</a:t>
                      </a:r>
                      <a:endParaRPr lang="en-US" sz="1100">
                        <a:solidFill>
                          <a:schemeClr val="tx1">
                            <a:lumMod val="75000"/>
                          </a:schemeClr>
                        </a:solidFill>
                        <a:latin typeface="+mn-lt"/>
                      </a:endParaRPr>
                    </a:p>
                  </a:txBody>
                  <a:tcPr/>
                </a:tc>
                <a:extLst>
                  <a:ext uri="{0D108BD9-81ED-4DB2-BD59-A6C34878D82A}">
                    <a16:rowId xmlns:a16="http://schemas.microsoft.com/office/drawing/2014/main" val="2071711270"/>
                  </a:ext>
                </a:extLst>
              </a:tr>
              <a:tr h="381114">
                <a:tc>
                  <a:txBody>
                    <a:bodyPr/>
                    <a:lstStyle/>
                    <a:p>
                      <a:r>
                        <a:rPr lang="en-US" sz="1600">
                          <a:solidFill>
                            <a:schemeClr val="tx1">
                              <a:lumMod val="75000"/>
                            </a:schemeClr>
                          </a:solidFill>
                        </a:rPr>
                        <a:t>July 24, 2019</a:t>
                      </a:r>
                    </a:p>
                  </a:txBody>
                  <a:tcPr/>
                </a:tc>
                <a:tc>
                  <a:txBody>
                    <a:bodyPr/>
                    <a:lstStyle/>
                    <a:p>
                      <a:r>
                        <a:rPr lang="en-US" sz="1600">
                          <a:solidFill>
                            <a:schemeClr val="tx1">
                              <a:lumMod val="75000"/>
                            </a:schemeClr>
                          </a:solidFill>
                        </a:rPr>
                        <a:t>8:00 a.m.</a:t>
                      </a:r>
                    </a:p>
                  </a:txBody>
                  <a:tcPr/>
                </a:tc>
                <a:tc>
                  <a:txBody>
                    <a:bodyPr/>
                    <a:lstStyle/>
                    <a:p>
                      <a:pPr marL="285750" indent="-285750">
                        <a:buFont typeface="Arial" panose="020B0604020202020204" pitchFamily="34" charset="0"/>
                        <a:buChar char="•"/>
                      </a:pPr>
                      <a:r>
                        <a:rPr lang="en-US" sz="1600" baseline="0">
                          <a:solidFill>
                            <a:schemeClr val="tx1">
                              <a:lumMod val="75000"/>
                            </a:schemeClr>
                          </a:solidFill>
                        </a:rPr>
                        <a:t>Final FY19 Payroll Accounting Corrections due to Payroll for all GL accounts</a:t>
                      </a:r>
                      <a:endParaRPr lang="en-US" sz="1600">
                        <a:solidFill>
                          <a:schemeClr val="tx1">
                            <a:lumMod val="75000"/>
                          </a:schemeClr>
                        </a:solidFill>
                      </a:endParaRPr>
                    </a:p>
                  </a:txBody>
                  <a:tcPr/>
                </a:tc>
                <a:extLst>
                  <a:ext uri="{0D108BD9-81ED-4DB2-BD59-A6C34878D82A}">
                    <a16:rowId xmlns:a16="http://schemas.microsoft.com/office/drawing/2014/main" val="1442372302"/>
                  </a:ext>
                </a:extLst>
              </a:tr>
              <a:tr h="385037">
                <a:tc>
                  <a:txBody>
                    <a:bodyPr/>
                    <a:lstStyle/>
                    <a:p>
                      <a:r>
                        <a:rPr lang="en-US" sz="1600">
                          <a:solidFill>
                            <a:schemeClr val="tx1">
                              <a:lumMod val="75000"/>
                            </a:schemeClr>
                          </a:solidFill>
                        </a:rPr>
                        <a:t>July 24, 2019</a:t>
                      </a:r>
                    </a:p>
                  </a:txBody>
                  <a:tcPr/>
                </a:tc>
                <a:tc>
                  <a:txBody>
                    <a:bodyPr/>
                    <a:lstStyle/>
                    <a:p>
                      <a:r>
                        <a:rPr lang="en-US" sz="1600">
                          <a:solidFill>
                            <a:schemeClr val="tx1">
                              <a:lumMod val="75000"/>
                            </a:schemeClr>
                          </a:solidFill>
                        </a:rPr>
                        <a:t>5:00 p.m.</a:t>
                      </a:r>
                    </a:p>
                  </a:txBody>
                  <a:tcPr/>
                </a:tc>
                <a:tc>
                  <a:txBody>
                    <a:bodyPr/>
                    <a:lstStyle/>
                    <a:p>
                      <a:pPr marL="285750" indent="-285750">
                        <a:buFont typeface="Arial" panose="020B0604020202020204" pitchFamily="34" charset="0"/>
                        <a:buChar char="•"/>
                      </a:pPr>
                      <a:r>
                        <a:rPr lang="en-US" sz="1600" kern="1200">
                          <a:solidFill>
                            <a:schemeClr val="tx1">
                              <a:lumMod val="75000"/>
                            </a:schemeClr>
                          </a:solidFill>
                          <a:effectLst/>
                          <a:latin typeface="+mn-lt"/>
                          <a:ea typeface="+mn-ea"/>
                          <a:cs typeface="+mn-cs"/>
                        </a:rPr>
                        <a:t>FY19 Concur reports due - approved by Financial approver (for trans date of 6/30 or before)</a:t>
                      </a:r>
                      <a:endParaRPr lang="en-US" sz="1100">
                        <a:solidFill>
                          <a:schemeClr val="tx1">
                            <a:lumMod val="75000"/>
                          </a:schemeClr>
                        </a:solidFill>
                      </a:endParaRPr>
                    </a:p>
                  </a:txBody>
                  <a:tcPr/>
                </a:tc>
                <a:extLst>
                  <a:ext uri="{0D108BD9-81ED-4DB2-BD59-A6C34878D82A}">
                    <a16:rowId xmlns:a16="http://schemas.microsoft.com/office/drawing/2014/main" val="565484319"/>
                  </a:ext>
                </a:extLst>
              </a:tr>
              <a:tr h="385037">
                <a:tc>
                  <a:txBody>
                    <a:bodyPr/>
                    <a:lstStyle/>
                    <a:p>
                      <a:r>
                        <a:rPr lang="en-US" sz="1600">
                          <a:solidFill>
                            <a:schemeClr val="tx1">
                              <a:lumMod val="75000"/>
                            </a:schemeClr>
                          </a:solidFill>
                        </a:rPr>
                        <a:t>July</a:t>
                      </a:r>
                      <a:r>
                        <a:rPr lang="en-US" sz="1600" baseline="0">
                          <a:solidFill>
                            <a:schemeClr val="tx1">
                              <a:lumMod val="75000"/>
                            </a:schemeClr>
                          </a:solidFill>
                        </a:rPr>
                        <a:t> 25, 2019</a:t>
                      </a:r>
                      <a:endParaRPr lang="en-US" sz="1600">
                        <a:solidFill>
                          <a:schemeClr val="tx1">
                            <a:lumMod val="75000"/>
                          </a:schemeClr>
                        </a:solidFill>
                      </a:endParaRPr>
                    </a:p>
                  </a:txBody>
                  <a:tcPr/>
                </a:tc>
                <a:tc>
                  <a:txBody>
                    <a:bodyPr/>
                    <a:lstStyle/>
                    <a:p>
                      <a:r>
                        <a:rPr lang="en-US" sz="1600">
                          <a:solidFill>
                            <a:schemeClr val="tx1">
                              <a:lumMod val="75000"/>
                            </a:schemeClr>
                          </a:solidFill>
                        </a:rPr>
                        <a:t>5:00 p.m.</a:t>
                      </a:r>
                    </a:p>
                  </a:txBody>
                  <a:tcPr/>
                </a:tc>
                <a:tc>
                  <a:txBody>
                    <a:bodyPr/>
                    <a:lstStyle/>
                    <a:p>
                      <a:pPr marL="285750" indent="-285750">
                        <a:buFont typeface="Arial" panose="020B0604020202020204" pitchFamily="34" charset="0"/>
                        <a:buChar char="•"/>
                      </a:pPr>
                      <a:r>
                        <a:rPr lang="en-US" sz="1600">
                          <a:solidFill>
                            <a:schemeClr val="tx1">
                              <a:lumMod val="75000"/>
                            </a:schemeClr>
                          </a:solidFill>
                        </a:rPr>
                        <a:t>All</a:t>
                      </a:r>
                      <a:r>
                        <a:rPr lang="en-US" sz="1600" baseline="0">
                          <a:solidFill>
                            <a:schemeClr val="tx1">
                              <a:lumMod val="75000"/>
                            </a:schemeClr>
                          </a:solidFill>
                        </a:rPr>
                        <a:t> PO Invoices for FY19 are due to </a:t>
                      </a:r>
                      <a:r>
                        <a:rPr lang="en-US" sz="1600" baseline="0">
                          <a:solidFill>
                            <a:schemeClr val="tx1">
                              <a:lumMod val="75000"/>
                            </a:schemeClr>
                          </a:solidFill>
                          <a:hlinkClick r:id="rId3"/>
                        </a:rPr>
                        <a:t>accounts.payable@ohio.edu</a:t>
                      </a:r>
                      <a:endParaRPr lang="en-US" sz="1600" baseline="0">
                        <a:solidFill>
                          <a:schemeClr val="tx1">
                            <a:lumMod val="75000"/>
                          </a:schemeClr>
                        </a:solidFill>
                      </a:endParaRPr>
                    </a:p>
                    <a:p>
                      <a:pPr marL="285750" indent="-285750">
                        <a:buFont typeface="Arial" panose="020B0604020202020204" pitchFamily="34" charset="0"/>
                        <a:buChar char="•"/>
                      </a:pPr>
                      <a:r>
                        <a:rPr lang="en-US" sz="1600" baseline="0">
                          <a:solidFill>
                            <a:schemeClr val="tx1">
                              <a:lumMod val="75000"/>
                            </a:schemeClr>
                          </a:solidFill>
                        </a:rPr>
                        <a:t>All Payment Requests must be submitted and approved by Financial Approver</a:t>
                      </a:r>
                      <a:endParaRPr lang="en-US" sz="1600">
                        <a:solidFill>
                          <a:schemeClr val="tx1">
                            <a:lumMod val="75000"/>
                          </a:schemeClr>
                        </a:solidFill>
                      </a:endParaRPr>
                    </a:p>
                  </a:txBody>
                  <a:tcPr/>
                </a:tc>
                <a:extLst>
                  <a:ext uri="{0D108BD9-81ED-4DB2-BD59-A6C34878D82A}">
                    <a16:rowId xmlns:a16="http://schemas.microsoft.com/office/drawing/2014/main" val="973129782"/>
                  </a:ext>
                </a:extLst>
              </a:tr>
              <a:tr h="385037">
                <a:tc>
                  <a:txBody>
                    <a:bodyPr/>
                    <a:lstStyle/>
                    <a:p>
                      <a:r>
                        <a:rPr lang="en-US" sz="1600">
                          <a:solidFill>
                            <a:schemeClr val="tx1">
                              <a:lumMod val="75000"/>
                            </a:schemeClr>
                          </a:solidFill>
                        </a:rPr>
                        <a:t>July 29, 2019</a:t>
                      </a:r>
                    </a:p>
                  </a:txBody>
                  <a:tcPr/>
                </a:tc>
                <a:tc>
                  <a:txBody>
                    <a:bodyPr/>
                    <a:lstStyle/>
                    <a:p>
                      <a:r>
                        <a:rPr lang="en-US" sz="1600">
                          <a:solidFill>
                            <a:schemeClr val="tx1">
                              <a:lumMod val="75000"/>
                            </a:schemeClr>
                          </a:solidFill>
                        </a:rPr>
                        <a:t>5:00</a:t>
                      </a:r>
                      <a:r>
                        <a:rPr lang="en-US" sz="1600" baseline="0">
                          <a:solidFill>
                            <a:schemeClr val="tx1">
                              <a:lumMod val="75000"/>
                            </a:schemeClr>
                          </a:solidFill>
                        </a:rPr>
                        <a:t> p.m.</a:t>
                      </a:r>
                      <a:endParaRPr lang="en-US" sz="1600">
                        <a:solidFill>
                          <a:schemeClr val="tx1">
                            <a:lumMod val="75000"/>
                          </a:schemeClr>
                        </a:solidFill>
                      </a:endParaRPr>
                    </a:p>
                  </a:txBody>
                  <a:tcPr/>
                </a:tc>
                <a:tc>
                  <a:txBody>
                    <a:bodyPr/>
                    <a:lstStyle/>
                    <a:p>
                      <a:pPr marL="285750" indent="-285750">
                        <a:buFont typeface="Arial" panose="020B0604020202020204" pitchFamily="34" charset="0"/>
                        <a:buChar char="•"/>
                      </a:pPr>
                      <a:r>
                        <a:rPr lang="en-US" sz="1600">
                          <a:solidFill>
                            <a:schemeClr val="tx1">
                              <a:lumMod val="75000"/>
                            </a:schemeClr>
                          </a:solidFill>
                        </a:rPr>
                        <a:t>Final FY19 Grants Module Payroll Accounting</a:t>
                      </a:r>
                      <a:r>
                        <a:rPr lang="en-US" sz="1600" baseline="0">
                          <a:solidFill>
                            <a:schemeClr val="tx1">
                              <a:lumMod val="75000"/>
                            </a:schemeClr>
                          </a:solidFill>
                        </a:rPr>
                        <a:t> Corrections due to Grants Accounting for all PTA accounts</a:t>
                      </a:r>
                      <a:endParaRPr lang="en-US" sz="1600">
                        <a:solidFill>
                          <a:schemeClr val="tx1">
                            <a:lumMod val="75000"/>
                          </a:schemeClr>
                        </a:solidFill>
                      </a:endParaRPr>
                    </a:p>
                  </a:txBody>
                  <a:tcPr/>
                </a:tc>
                <a:extLst>
                  <a:ext uri="{0D108BD9-81ED-4DB2-BD59-A6C34878D82A}">
                    <a16:rowId xmlns:a16="http://schemas.microsoft.com/office/drawing/2014/main" val="3223342"/>
                  </a:ext>
                </a:extLst>
              </a:tr>
              <a:tr h="385037">
                <a:tc>
                  <a:txBody>
                    <a:bodyPr/>
                    <a:lstStyle/>
                    <a:p>
                      <a:r>
                        <a:rPr lang="en-US" sz="1600">
                          <a:solidFill>
                            <a:schemeClr val="tx1">
                              <a:lumMod val="75000"/>
                            </a:schemeClr>
                          </a:solidFill>
                        </a:rPr>
                        <a:t>July 30,</a:t>
                      </a:r>
                      <a:r>
                        <a:rPr lang="en-US" sz="1600" baseline="0">
                          <a:solidFill>
                            <a:schemeClr val="tx1">
                              <a:lumMod val="75000"/>
                            </a:schemeClr>
                          </a:solidFill>
                        </a:rPr>
                        <a:t> 2019</a:t>
                      </a:r>
                      <a:endParaRPr lang="en-US" sz="1600">
                        <a:solidFill>
                          <a:schemeClr val="tx1">
                            <a:lumMod val="75000"/>
                          </a:schemeClr>
                        </a:solidFill>
                      </a:endParaRPr>
                    </a:p>
                  </a:txBody>
                  <a:tcPr/>
                </a:tc>
                <a:tc>
                  <a:txBody>
                    <a:bodyPr/>
                    <a:lstStyle/>
                    <a:p>
                      <a:r>
                        <a:rPr lang="en-US" sz="1600">
                          <a:solidFill>
                            <a:schemeClr val="tx1">
                              <a:lumMod val="75000"/>
                            </a:schemeClr>
                          </a:solidFill>
                        </a:rPr>
                        <a:t>4:00 p.m.</a:t>
                      </a:r>
                    </a:p>
                  </a:txBody>
                  <a:tcPr/>
                </a:tc>
                <a:tc>
                  <a:txBody>
                    <a:bodyPr/>
                    <a:lstStyle/>
                    <a:p>
                      <a:pPr marL="285750" indent="-285750">
                        <a:buFont typeface="Arial" panose="020B0604020202020204" pitchFamily="34" charset="0"/>
                        <a:buChar char="•"/>
                      </a:pPr>
                      <a:r>
                        <a:rPr lang="en-US" sz="1600">
                          <a:solidFill>
                            <a:schemeClr val="tx1">
                              <a:lumMod val="75000"/>
                            </a:schemeClr>
                          </a:solidFill>
                        </a:rPr>
                        <a:t>Final FY19 </a:t>
                      </a:r>
                      <a:r>
                        <a:rPr lang="en-US" sz="1600" baseline="0">
                          <a:solidFill>
                            <a:schemeClr val="tx1">
                              <a:lumMod val="75000"/>
                            </a:schemeClr>
                          </a:solidFill>
                        </a:rPr>
                        <a:t>Accounting Corrections due (uploaded via JET*)</a:t>
                      </a:r>
                      <a:endParaRPr lang="en-US" sz="1600">
                        <a:solidFill>
                          <a:schemeClr val="tx1">
                            <a:lumMod val="75000"/>
                          </a:schemeClr>
                        </a:solidFill>
                      </a:endParaRPr>
                    </a:p>
                  </a:txBody>
                  <a:tcPr/>
                </a:tc>
                <a:extLst>
                  <a:ext uri="{0D108BD9-81ED-4DB2-BD59-A6C34878D82A}">
                    <a16:rowId xmlns:a16="http://schemas.microsoft.com/office/drawing/2014/main" val="504304344"/>
                  </a:ext>
                </a:extLst>
              </a:tr>
            </a:tbl>
          </a:graphicData>
        </a:graphic>
      </p:graphicFrame>
      <p:sp>
        <p:nvSpPr>
          <p:cNvPr id="2" name="TextBox 1"/>
          <p:cNvSpPr txBox="1"/>
          <p:nvPr/>
        </p:nvSpPr>
        <p:spPr>
          <a:xfrm>
            <a:off x="570442" y="6066609"/>
            <a:ext cx="11046883" cy="400110"/>
          </a:xfrm>
          <a:prstGeom prst="rect">
            <a:avLst/>
          </a:prstGeom>
          <a:noFill/>
        </p:spPr>
        <p:txBody>
          <a:bodyPr wrap="square" rtlCol="0">
            <a:spAutoFit/>
          </a:bodyPr>
          <a:lstStyle/>
          <a:p>
            <a:r>
              <a:rPr lang="en-US" sz="1000">
                <a:solidFill>
                  <a:schemeClr val="tx1">
                    <a:lumMod val="75000"/>
                  </a:schemeClr>
                </a:solidFill>
              </a:rPr>
              <a:t>*JET (Journal Entry Template) is a new tool expected to roll out in May 2019 – more information will be released in April</a:t>
            </a:r>
          </a:p>
          <a:p>
            <a:endParaRPr lang="en-US" sz="1000">
              <a:solidFill>
                <a:schemeClr val="tx1">
                  <a:lumMod val="75000"/>
                </a:schemeClr>
              </a:solidFill>
            </a:endParaRPr>
          </a:p>
        </p:txBody>
      </p:sp>
    </p:spTree>
    <p:extLst>
      <p:ext uri="{BB962C8B-B14F-4D97-AF65-F5344CB8AC3E}">
        <p14:creationId xmlns:p14="http://schemas.microsoft.com/office/powerpoint/2010/main" val="627131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4"/>
            <a:ext cx="11421533" cy="977711"/>
          </a:xfrm>
        </p:spPr>
        <p:txBody>
          <a:bodyPr/>
          <a:lstStyle/>
          <a:p>
            <a:r>
              <a:rPr lang="en-US"/>
              <a:t>Year-end Close Dates for FY19</a:t>
            </a:r>
          </a:p>
        </p:txBody>
      </p:sp>
      <p:sp>
        <p:nvSpPr>
          <p:cNvPr id="4" name="Content Placeholder 3"/>
          <p:cNvSpPr>
            <a:spLocks noGrp="1"/>
          </p:cNvSpPr>
          <p:nvPr>
            <p:ph idx="1"/>
          </p:nvPr>
        </p:nvSpPr>
        <p:spPr>
          <a:xfrm>
            <a:off x="383618" y="2095500"/>
            <a:ext cx="11422063" cy="3848100"/>
          </a:xfrm>
        </p:spPr>
        <p:txBody>
          <a:bodyPr/>
          <a:lstStyle/>
          <a:p>
            <a:pPr>
              <a:spcAft>
                <a:spcPts val="800"/>
              </a:spcAft>
            </a:pPr>
            <a:r>
              <a:rPr lang="en-US"/>
              <a:t>1st Close: Tuesday, July 9, 2019</a:t>
            </a:r>
          </a:p>
          <a:p>
            <a:pPr>
              <a:spcAft>
                <a:spcPts val="800"/>
              </a:spcAft>
            </a:pPr>
            <a:r>
              <a:rPr lang="en-US"/>
              <a:t>2nd Close: Wednesday, July 31, 2019</a:t>
            </a:r>
          </a:p>
          <a:p>
            <a:r>
              <a:rPr lang="en-US"/>
              <a:t>3rd Close: Friday, August 9, 2019</a:t>
            </a:r>
          </a:p>
        </p:txBody>
      </p:sp>
    </p:spTree>
    <p:extLst>
      <p:ext uri="{BB962C8B-B14F-4D97-AF65-F5344CB8AC3E}">
        <p14:creationId xmlns:p14="http://schemas.microsoft.com/office/powerpoint/2010/main" val="2874972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5"/>
            <a:ext cx="11421533" cy="1053484"/>
          </a:xfrm>
        </p:spPr>
        <p:txBody>
          <a:bodyPr/>
          <a:lstStyle/>
          <a:p>
            <a:r>
              <a:rPr lang="en-US"/>
              <a:t>Purchasing – Year-End Close Prep</a:t>
            </a:r>
          </a:p>
        </p:txBody>
      </p:sp>
      <p:sp>
        <p:nvSpPr>
          <p:cNvPr id="4" name="Content Placeholder 3"/>
          <p:cNvSpPr>
            <a:spLocks noGrp="1"/>
          </p:cNvSpPr>
          <p:nvPr>
            <p:ph idx="1"/>
          </p:nvPr>
        </p:nvSpPr>
        <p:spPr>
          <a:xfrm>
            <a:off x="383618" y="1380699"/>
            <a:ext cx="11422063" cy="5267941"/>
          </a:xfrm>
        </p:spPr>
        <p:txBody>
          <a:bodyPr>
            <a:normAutofit fontScale="92500" lnSpcReduction="20000"/>
          </a:bodyPr>
          <a:lstStyle/>
          <a:p>
            <a:pPr>
              <a:spcAft>
                <a:spcPts val="600"/>
              </a:spcAft>
            </a:pPr>
            <a:r>
              <a:rPr lang="en-US"/>
              <a:t>PO Closures</a:t>
            </a:r>
          </a:p>
          <a:p>
            <a:pPr lvl="1"/>
            <a:r>
              <a:rPr lang="en-US"/>
              <a:t>Service Agreements carry over fiscal years (PO’s will not be closed)</a:t>
            </a:r>
          </a:p>
          <a:p>
            <a:pPr lvl="1"/>
            <a:r>
              <a:rPr lang="en-US"/>
              <a:t>Blankets will close August 2 </a:t>
            </a:r>
          </a:p>
          <a:p>
            <a:pPr lvl="1"/>
            <a:r>
              <a:rPr lang="en-US"/>
              <a:t>May need change orders for FY19 expenditures – quick turnaround to get processed for FY19</a:t>
            </a:r>
          </a:p>
          <a:p>
            <a:pPr lvl="1"/>
            <a:r>
              <a:rPr lang="en-US"/>
              <a:t>Automatic Closure by Purchasing</a:t>
            </a:r>
          </a:p>
          <a:p>
            <a:pPr lvl="2"/>
            <a:r>
              <a:rPr lang="en-US"/>
              <a:t>POs 60 days or older that are fully matched +/- $5.00</a:t>
            </a:r>
          </a:p>
          <a:p>
            <a:pPr lvl="2"/>
            <a:r>
              <a:rPr lang="en-US"/>
              <a:t>Only closed POs, will be finally closed after 120 days</a:t>
            </a:r>
          </a:p>
          <a:p>
            <a:pPr lvl="1"/>
            <a:r>
              <a:rPr lang="en-US"/>
              <a:t>To release encumbrances, submit PO closure request only after all invoices have been paid, including freight</a:t>
            </a:r>
          </a:p>
        </p:txBody>
      </p:sp>
    </p:spTree>
    <p:extLst>
      <p:ext uri="{BB962C8B-B14F-4D97-AF65-F5344CB8AC3E}">
        <p14:creationId xmlns:p14="http://schemas.microsoft.com/office/powerpoint/2010/main" val="4005158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4"/>
            <a:ext cx="11421533" cy="1092011"/>
          </a:xfrm>
        </p:spPr>
        <p:txBody>
          <a:bodyPr/>
          <a:lstStyle/>
          <a:p>
            <a:r>
              <a:rPr lang="en-US"/>
              <a:t>Purchasing – Year-End Close Prep</a:t>
            </a:r>
          </a:p>
        </p:txBody>
      </p:sp>
      <p:sp>
        <p:nvSpPr>
          <p:cNvPr id="4" name="Content Placeholder 3"/>
          <p:cNvSpPr>
            <a:spLocks noGrp="1"/>
          </p:cNvSpPr>
          <p:nvPr>
            <p:ph idx="1"/>
          </p:nvPr>
        </p:nvSpPr>
        <p:spPr>
          <a:xfrm>
            <a:off x="383618" y="1419225"/>
            <a:ext cx="11422063" cy="5229415"/>
          </a:xfrm>
        </p:spPr>
        <p:txBody>
          <a:bodyPr>
            <a:normAutofit fontScale="77500" lnSpcReduction="20000"/>
          </a:bodyPr>
          <a:lstStyle/>
          <a:p>
            <a:r>
              <a:rPr lang="en-US"/>
              <a:t>Contract Extension</a:t>
            </a:r>
          </a:p>
          <a:p>
            <a:pPr lvl="1"/>
            <a:r>
              <a:rPr lang="en-US"/>
              <a:t>Contracts expiring June 30, 2019 with optional extensions available</a:t>
            </a:r>
          </a:p>
          <a:p>
            <a:pPr lvl="1"/>
            <a:r>
              <a:rPr lang="en-US" u="sng">
                <a:solidFill>
                  <a:srgbClr val="FF0000"/>
                </a:solidFill>
              </a:rPr>
              <a:t>Deadline is May 1</a:t>
            </a:r>
          </a:p>
          <a:p>
            <a:pPr lvl="1"/>
            <a:r>
              <a:rPr lang="en-US"/>
              <a:t>If total expected spend of contract is &gt;$500,000 need a contract routing form</a:t>
            </a:r>
          </a:p>
          <a:p>
            <a:r>
              <a:rPr lang="en-US"/>
              <a:t>Large Equipment or Vehicles</a:t>
            </a:r>
          </a:p>
          <a:p>
            <a:pPr lvl="1"/>
            <a:r>
              <a:rPr lang="en-US"/>
              <a:t>Purchases over $50,000 that require a Request for Quote (RFQ)</a:t>
            </a:r>
          </a:p>
          <a:p>
            <a:pPr lvl="1"/>
            <a:r>
              <a:rPr lang="en-US" u="sng">
                <a:solidFill>
                  <a:srgbClr val="FF0000"/>
                </a:solidFill>
              </a:rPr>
              <a:t>Deadline is May 6</a:t>
            </a:r>
            <a:r>
              <a:rPr lang="en-US"/>
              <a:t>	</a:t>
            </a:r>
          </a:p>
          <a:p>
            <a:pPr lvl="1"/>
            <a:r>
              <a:rPr lang="en-US"/>
              <a:t>Purchase </a:t>
            </a:r>
            <a:r>
              <a:rPr lang="en-US" u="sng"/>
              <a:t>must be received </a:t>
            </a:r>
            <a:r>
              <a:rPr lang="en-US"/>
              <a:t>by June 30 to use FY19 funds (otherwise will be billed to FY20)</a:t>
            </a:r>
          </a:p>
        </p:txBody>
      </p:sp>
    </p:spTree>
    <p:extLst>
      <p:ext uri="{BB962C8B-B14F-4D97-AF65-F5344CB8AC3E}">
        <p14:creationId xmlns:p14="http://schemas.microsoft.com/office/powerpoint/2010/main" val="37323685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Prepaid Invoices Year-end Information</a:t>
            </a:r>
          </a:p>
        </p:txBody>
      </p:sp>
      <p:sp>
        <p:nvSpPr>
          <p:cNvPr id="4" name="Content Placeholder 3"/>
          <p:cNvSpPr>
            <a:spLocks noGrp="1"/>
          </p:cNvSpPr>
          <p:nvPr>
            <p:ph idx="1"/>
          </p:nvPr>
        </p:nvSpPr>
        <p:spPr>
          <a:xfrm>
            <a:off x="383618" y="1438103"/>
            <a:ext cx="11422063" cy="5210538"/>
          </a:xfrm>
        </p:spPr>
        <p:txBody>
          <a:bodyPr>
            <a:normAutofit fontScale="92500" lnSpcReduction="10000"/>
          </a:bodyPr>
          <a:lstStyle/>
          <a:p>
            <a:r>
              <a:rPr lang="en-US"/>
              <a:t>If you receive goods or services after Sunday, June 30, 2019 but:</a:t>
            </a:r>
          </a:p>
          <a:p>
            <a:pPr lvl="1"/>
            <a:r>
              <a:rPr lang="en-US"/>
              <a:t>The invoice is paid in </a:t>
            </a:r>
            <a:r>
              <a:rPr lang="en-US" b="1"/>
              <a:t>FY19</a:t>
            </a:r>
            <a:r>
              <a:rPr lang="en-US"/>
              <a:t> and the amount is greater than $10,000; or</a:t>
            </a:r>
          </a:p>
          <a:p>
            <a:pPr lvl="1"/>
            <a:r>
              <a:rPr lang="en-US"/>
              <a:t>The invoice is paid in </a:t>
            </a:r>
            <a:r>
              <a:rPr lang="en-US" b="1"/>
              <a:t>FY19</a:t>
            </a:r>
            <a:r>
              <a:rPr lang="en-US"/>
              <a:t> because a deposit was due for the goods or services split between fiscal years and the calculated amount in the wrong fiscal year is greater than $10,000</a:t>
            </a:r>
          </a:p>
          <a:p>
            <a:r>
              <a:rPr lang="en-US"/>
              <a:t>Please contact Kris Sano at </a:t>
            </a:r>
            <a:r>
              <a:rPr lang="en-US">
                <a:hlinkClick r:id="rId2"/>
              </a:rPr>
              <a:t>sanok@ohio.edu</a:t>
            </a:r>
            <a:r>
              <a:rPr lang="en-US"/>
              <a:t> to discuss the possible prepaid entries needed.</a:t>
            </a:r>
          </a:p>
        </p:txBody>
      </p:sp>
    </p:spTree>
    <p:extLst>
      <p:ext uri="{BB962C8B-B14F-4D97-AF65-F5344CB8AC3E}">
        <p14:creationId xmlns:p14="http://schemas.microsoft.com/office/powerpoint/2010/main" val="2901144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Functions on Graduate Appointments</a:t>
            </a:r>
          </a:p>
        </p:txBody>
      </p:sp>
      <p:sp>
        <p:nvSpPr>
          <p:cNvPr id="4" name="Content Placeholder 3"/>
          <p:cNvSpPr>
            <a:spLocks noGrp="1"/>
          </p:cNvSpPr>
          <p:nvPr>
            <p:ph idx="1"/>
          </p:nvPr>
        </p:nvSpPr>
        <p:spPr>
          <a:xfrm>
            <a:off x="383618" y="1400175"/>
            <a:ext cx="11422063" cy="5248465"/>
          </a:xfrm>
        </p:spPr>
        <p:txBody>
          <a:bodyPr>
            <a:normAutofit fontScale="55000" lnSpcReduction="20000"/>
          </a:bodyPr>
          <a:lstStyle/>
          <a:p>
            <a:r>
              <a:rPr lang="en-US">
                <a:solidFill>
                  <a:schemeClr val="tx2"/>
                </a:solidFill>
              </a:rPr>
              <a:t>Departments are responsible for reviewing all functions that are assigned to their Graduate Appointments (GA) through the OGA system (visible, after the fact, in OBI Finance dashboards)</a:t>
            </a:r>
          </a:p>
          <a:p>
            <a:r>
              <a:rPr lang="en-US">
                <a:solidFill>
                  <a:schemeClr val="tx2"/>
                </a:solidFill>
              </a:rPr>
              <a:t>Contact your CFAO if you need assistance determining the correct function for your department</a:t>
            </a:r>
          </a:p>
          <a:p>
            <a:pPr lvl="1"/>
            <a:r>
              <a:rPr lang="en-US">
                <a:solidFill>
                  <a:schemeClr val="tx2"/>
                </a:solidFill>
              </a:rPr>
              <a:t>The following resources can be utilized as a reference when you are uncertain of the correct function</a:t>
            </a:r>
          </a:p>
          <a:p>
            <a:pPr lvl="2"/>
            <a:r>
              <a:rPr lang="en-US">
                <a:solidFill>
                  <a:schemeClr val="tx2"/>
                </a:solidFill>
                <a:hlinkClick r:id="rId2"/>
              </a:rPr>
              <a:t>COA Fundamental Training</a:t>
            </a:r>
            <a:endParaRPr lang="en-US">
              <a:solidFill>
                <a:schemeClr val="tx2"/>
              </a:solidFill>
            </a:endParaRPr>
          </a:p>
          <a:p>
            <a:pPr lvl="2"/>
            <a:r>
              <a:rPr lang="en-US">
                <a:solidFill>
                  <a:schemeClr val="tx2"/>
                </a:solidFill>
                <a:hlinkClick r:id="rId3"/>
              </a:rPr>
              <a:t>COA-Function Segment Quick Reference Guide</a:t>
            </a:r>
            <a:endParaRPr lang="en-US">
              <a:solidFill>
                <a:schemeClr val="tx2"/>
              </a:solidFill>
            </a:endParaRPr>
          </a:p>
          <a:p>
            <a:r>
              <a:rPr lang="en-US">
                <a:solidFill>
                  <a:schemeClr val="tx2"/>
                </a:solidFill>
              </a:rPr>
              <a:t>Example:</a:t>
            </a:r>
          </a:p>
          <a:p>
            <a:pPr lvl="1"/>
            <a:r>
              <a:rPr lang="en-US">
                <a:solidFill>
                  <a:schemeClr val="tx2"/>
                </a:solidFill>
              </a:rPr>
              <a:t>If a GA is working in an administrative role in an instructional department, their service stipend and their associated tuition scholarship, should both be coded as an Instructional function (10)</a:t>
            </a:r>
          </a:p>
          <a:p>
            <a:pPr lvl="1"/>
            <a:r>
              <a:rPr lang="en-US">
                <a:solidFill>
                  <a:schemeClr val="tx2"/>
                </a:solidFill>
              </a:rPr>
              <a:t>Avoid coding everything to Academic Support (40) unless it is truly Academic Support (last resort)</a:t>
            </a:r>
          </a:p>
          <a:p>
            <a:pPr marL="0" indent="0">
              <a:buNone/>
            </a:pPr>
            <a:endParaRPr lang="en-US" sz="2600">
              <a:solidFill>
                <a:schemeClr val="tx2"/>
              </a:solidFill>
            </a:endParaRPr>
          </a:p>
          <a:p>
            <a:pPr marL="0" indent="0">
              <a:buNone/>
            </a:pPr>
            <a:r>
              <a:rPr lang="en-US">
                <a:solidFill>
                  <a:schemeClr val="tx2"/>
                </a:solidFill>
              </a:rPr>
              <a:t>Please contact Kris Sano </a:t>
            </a:r>
            <a:r>
              <a:rPr lang="en-US">
                <a:solidFill>
                  <a:schemeClr val="tx2"/>
                </a:solidFill>
                <a:hlinkClick r:id="rId4"/>
              </a:rPr>
              <a:t>sanok@ohio.edu</a:t>
            </a:r>
            <a:r>
              <a:rPr lang="en-US">
                <a:solidFill>
                  <a:schemeClr val="tx2"/>
                </a:solidFill>
              </a:rPr>
              <a:t> if you have a large number of past appointments for</a:t>
            </a:r>
            <a:r>
              <a:rPr lang="en-US" b="1">
                <a:solidFill>
                  <a:schemeClr val="tx2"/>
                </a:solidFill>
              </a:rPr>
              <a:t> FY19 </a:t>
            </a:r>
            <a:r>
              <a:rPr lang="en-US">
                <a:solidFill>
                  <a:schemeClr val="tx2"/>
                </a:solidFill>
              </a:rPr>
              <a:t>that need to be corrected.</a:t>
            </a:r>
          </a:p>
          <a:p>
            <a:pPr lvl="2"/>
            <a:endParaRPr lang="en-US"/>
          </a:p>
          <a:p>
            <a:endParaRPr lang="en-US"/>
          </a:p>
        </p:txBody>
      </p:sp>
    </p:spTree>
    <p:extLst>
      <p:ext uri="{BB962C8B-B14F-4D97-AF65-F5344CB8AC3E}">
        <p14:creationId xmlns:p14="http://schemas.microsoft.com/office/powerpoint/2010/main" val="34603064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4"/>
            <a:ext cx="11421533" cy="1092011"/>
          </a:xfrm>
        </p:spPr>
        <p:txBody>
          <a:bodyPr/>
          <a:lstStyle/>
          <a:p>
            <a:r>
              <a:rPr lang="en-US"/>
              <a:t>Grants Accounting Overspent Balances</a:t>
            </a:r>
          </a:p>
        </p:txBody>
      </p:sp>
      <p:sp>
        <p:nvSpPr>
          <p:cNvPr id="4" name="Content Placeholder 3"/>
          <p:cNvSpPr>
            <a:spLocks noGrp="1"/>
          </p:cNvSpPr>
          <p:nvPr>
            <p:ph idx="1"/>
          </p:nvPr>
        </p:nvSpPr>
        <p:spPr>
          <a:xfrm>
            <a:off x="383618" y="1419225"/>
            <a:ext cx="11422063" cy="5229415"/>
          </a:xfrm>
        </p:spPr>
        <p:txBody>
          <a:bodyPr>
            <a:normAutofit fontScale="77500" lnSpcReduction="20000"/>
          </a:bodyPr>
          <a:lstStyle/>
          <a:p>
            <a:r>
              <a:rPr lang="en-US"/>
              <a:t>Accounts maintained in Grants Accounting module (Internal, Sponsored and Cost Share Awards) cannot be overspent and must be closed out timely</a:t>
            </a:r>
          </a:p>
          <a:p>
            <a:pPr lvl="1"/>
            <a:r>
              <a:rPr lang="en-US"/>
              <a:t>Accounts reviewed on a monthly basis to correct overspent balances</a:t>
            </a:r>
          </a:p>
          <a:p>
            <a:pPr lvl="1"/>
            <a:r>
              <a:rPr lang="en-US"/>
              <a:t>Accounting corrections submitted timely (60 day accounting correction rule)</a:t>
            </a:r>
          </a:p>
          <a:p>
            <a:pPr lvl="1"/>
            <a:r>
              <a:rPr lang="en-US"/>
              <a:t>Accounts </a:t>
            </a:r>
            <a:r>
              <a:rPr lang="en-US" u="sng"/>
              <a:t>must meet all fiscal year end timelines (may mean making adjustments prior to 60 day rule)</a:t>
            </a:r>
          </a:p>
          <a:p>
            <a:r>
              <a:rPr lang="en-US"/>
              <a:t>Departments highly encouraged to use Grants Funds Available in OBI to view overspent accounts (sort based on Overspent prompt)</a:t>
            </a:r>
          </a:p>
        </p:txBody>
      </p:sp>
    </p:spTree>
    <p:extLst>
      <p:ext uri="{BB962C8B-B14F-4D97-AF65-F5344CB8AC3E}">
        <p14:creationId xmlns:p14="http://schemas.microsoft.com/office/powerpoint/2010/main" val="784461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93605" y="2169572"/>
            <a:ext cx="11422063" cy="4271924"/>
          </a:xfrm>
          <a:prstGeom prst="rect">
            <a:avLst/>
          </a:prstGeom>
        </p:spPr>
        <p:txBody>
          <a:bodyPr/>
          <a:lstStyle/>
          <a:p>
            <a:r>
              <a:rPr lang="en-US" sz="4400">
                <a:solidFill>
                  <a:schemeClr val="tx2"/>
                </a:solidFill>
              </a:rPr>
              <a:t>The Post Awards &amp; Grants Partner Group is charged with developing solutions to issues that impact the application, implementation and accounting for external awards.</a:t>
            </a:r>
          </a:p>
          <a:p>
            <a:endParaRPr lang="en-US"/>
          </a:p>
        </p:txBody>
      </p:sp>
      <p:sp>
        <p:nvSpPr>
          <p:cNvPr id="3" name="Text Placeholder 2"/>
          <p:cNvSpPr>
            <a:spLocks noGrp="1"/>
          </p:cNvSpPr>
          <p:nvPr>
            <p:ph type="body" sz="quarter" idx="10"/>
          </p:nvPr>
        </p:nvSpPr>
        <p:spPr/>
        <p:txBody>
          <a:bodyPr>
            <a:normAutofit fontScale="92500" lnSpcReduction="20000"/>
          </a:bodyPr>
          <a:lstStyle/>
          <a:p>
            <a:r>
              <a:rPr lang="en-US"/>
              <a:t>Charge</a:t>
            </a:r>
          </a:p>
        </p:txBody>
      </p:sp>
      <p:sp>
        <p:nvSpPr>
          <p:cNvPr id="4" name="Text Placeholder 3"/>
          <p:cNvSpPr>
            <a:spLocks noGrp="1"/>
          </p:cNvSpPr>
          <p:nvPr>
            <p:ph type="body" sz="quarter" idx="11"/>
          </p:nvPr>
        </p:nvSpPr>
        <p:spPr/>
        <p:txBody>
          <a:bodyPr/>
          <a:lstStyle/>
          <a:p>
            <a:r>
              <a:rPr lang="en-US"/>
              <a:t>Post Awards and Grants Partner Group</a:t>
            </a:r>
          </a:p>
        </p:txBody>
      </p:sp>
    </p:spTree>
    <p:extLst>
      <p:ext uri="{BB962C8B-B14F-4D97-AF65-F5344CB8AC3E}">
        <p14:creationId xmlns:p14="http://schemas.microsoft.com/office/powerpoint/2010/main" val="590268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4"/>
            <a:ext cx="11421533" cy="901511"/>
          </a:xfrm>
        </p:spPr>
        <p:txBody>
          <a:bodyPr/>
          <a:lstStyle/>
          <a:p>
            <a:r>
              <a:rPr lang="en-US"/>
              <a:t>Example Overspent Prompt</a:t>
            </a:r>
          </a:p>
        </p:txBody>
      </p:sp>
      <p:sp>
        <p:nvSpPr>
          <p:cNvPr id="4" name="Content Placeholder 3"/>
          <p:cNvSpPr>
            <a:spLocks noGrp="1"/>
          </p:cNvSpPr>
          <p:nvPr>
            <p:ph idx="1"/>
          </p:nvPr>
        </p:nvSpPr>
        <p:spPr>
          <a:xfrm>
            <a:off x="113652" y="1214845"/>
            <a:ext cx="11422063" cy="5286565"/>
          </a:xfrm>
        </p:spPr>
        <p:txBody>
          <a:bodyPr>
            <a:normAutofit/>
          </a:bodyPr>
          <a:lstStyle/>
          <a:p>
            <a:r>
              <a:rPr lang="en-US" sz="2400"/>
              <a:t>Restrict to Overspent PTAs? </a:t>
            </a:r>
            <a:r>
              <a:rPr lang="en-US" sz="2400" b="1"/>
              <a:t>Y</a:t>
            </a:r>
          </a:p>
          <a:p>
            <a:r>
              <a:rPr lang="en-US" sz="2400"/>
              <a:t>Include Closed Awards? </a:t>
            </a:r>
            <a:r>
              <a:rPr lang="en-US" sz="2400" b="1"/>
              <a:t>N </a:t>
            </a:r>
            <a:r>
              <a:rPr lang="en-US" sz="2400"/>
              <a:t>and Include Closed Projects? </a:t>
            </a:r>
            <a:r>
              <a:rPr lang="en-US" sz="2400" b="1"/>
              <a:t>N</a:t>
            </a:r>
          </a:p>
          <a:p>
            <a:r>
              <a:rPr lang="en-US" sz="2400"/>
              <a:t>Project Type: </a:t>
            </a:r>
            <a:r>
              <a:rPr lang="en-US" sz="2400" b="1"/>
              <a:t>Internal</a:t>
            </a:r>
          </a:p>
          <a:p>
            <a:r>
              <a:rPr lang="en-US" sz="2400"/>
              <a:t>Task ORG Parent Level and #Desc: </a:t>
            </a:r>
            <a:r>
              <a:rPr lang="en-US" sz="2400" b="1"/>
              <a:t>Level C and Planning Unit</a:t>
            </a:r>
          </a:p>
          <a:p>
            <a:endParaRPr lang="en-US" sz="2400"/>
          </a:p>
        </p:txBody>
      </p:sp>
      <p:pic>
        <p:nvPicPr>
          <p:cNvPr id="6"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0752" y="2974461"/>
            <a:ext cx="83058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05363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5"/>
            <a:ext cx="11421533" cy="1139636"/>
          </a:xfrm>
        </p:spPr>
        <p:txBody>
          <a:bodyPr/>
          <a:lstStyle/>
          <a:p>
            <a:r>
              <a:rPr lang="en-US"/>
              <a:t>Effort Reporting Update</a:t>
            </a:r>
          </a:p>
        </p:txBody>
      </p:sp>
      <p:sp>
        <p:nvSpPr>
          <p:cNvPr id="4" name="Content Placeholder 3"/>
          <p:cNvSpPr>
            <a:spLocks noGrp="1"/>
          </p:cNvSpPr>
          <p:nvPr>
            <p:ph idx="1"/>
          </p:nvPr>
        </p:nvSpPr>
        <p:spPr>
          <a:xfrm>
            <a:off x="383618" y="1466851"/>
            <a:ext cx="11422063" cy="5181789"/>
          </a:xfrm>
        </p:spPr>
        <p:txBody>
          <a:bodyPr>
            <a:normAutofit fontScale="62500" lnSpcReduction="20000"/>
          </a:bodyPr>
          <a:lstStyle/>
          <a:p>
            <a:pPr lvl="0">
              <a:lnSpc>
                <a:spcPct val="100000"/>
              </a:lnSpc>
            </a:pPr>
            <a:r>
              <a:rPr lang="en-US"/>
              <a:t>Ohio University’s reporting periods for effort certification are:</a:t>
            </a:r>
          </a:p>
          <a:p>
            <a:pPr lvl="1">
              <a:lnSpc>
                <a:spcPct val="100000"/>
              </a:lnSpc>
            </a:pPr>
            <a:r>
              <a:rPr lang="en-US"/>
              <a:t>Fall Semester August 16 – December 31</a:t>
            </a:r>
          </a:p>
          <a:p>
            <a:pPr lvl="1">
              <a:lnSpc>
                <a:spcPct val="100000"/>
              </a:lnSpc>
            </a:pPr>
            <a:r>
              <a:rPr lang="en-US"/>
              <a:t>Spring Semester January 1 – May 15</a:t>
            </a:r>
          </a:p>
          <a:p>
            <a:pPr lvl="1">
              <a:lnSpc>
                <a:spcPct val="100000"/>
              </a:lnSpc>
            </a:pPr>
            <a:r>
              <a:rPr lang="en-US"/>
              <a:t>Summer Semester May 16 – August 15</a:t>
            </a:r>
          </a:p>
          <a:p>
            <a:pPr lvl="0">
              <a:lnSpc>
                <a:spcPct val="100000"/>
              </a:lnSpc>
            </a:pPr>
            <a:r>
              <a:rPr lang="en-US"/>
              <a:t>Fall FY2019 Effort Certification was sent to departments on April 5, 2019</a:t>
            </a:r>
          </a:p>
          <a:p>
            <a:pPr lvl="1">
              <a:lnSpc>
                <a:spcPct val="100000"/>
              </a:lnSpc>
            </a:pPr>
            <a:r>
              <a:rPr lang="en-US" b="1">
                <a:solidFill>
                  <a:srgbClr val="FF0000"/>
                </a:solidFill>
              </a:rPr>
              <a:t>Effort Certification due to Grants Accounting Office no later than 5 PM on Friday, April 19, 2019</a:t>
            </a:r>
          </a:p>
          <a:p>
            <a:pPr lvl="1">
              <a:lnSpc>
                <a:spcPct val="100000"/>
              </a:lnSpc>
            </a:pPr>
            <a:r>
              <a:rPr lang="en-US"/>
              <a:t>Auditors for fiscal year end audit select certifications for compliance and they will be on site in April</a:t>
            </a:r>
          </a:p>
          <a:p>
            <a:pPr lvl="0">
              <a:lnSpc>
                <a:spcPct val="100000"/>
              </a:lnSpc>
            </a:pPr>
            <a:r>
              <a:rPr lang="en-US"/>
              <a:t>Spring FY2019 Effort Certification will be sent in August 2019</a:t>
            </a:r>
          </a:p>
          <a:p>
            <a:pPr>
              <a:lnSpc>
                <a:spcPct val="100000"/>
              </a:lnSpc>
            </a:pPr>
            <a:r>
              <a:rPr lang="en-US"/>
              <a:t>Effort Reporting dashboard page located on the OBI Finance dashboard, under the Grants group. Use this dashboard to view the supporting payroll amounts included in the Effort Reports</a:t>
            </a:r>
          </a:p>
          <a:p>
            <a:pPr lvl="1">
              <a:lnSpc>
                <a:spcPct val="100000"/>
              </a:lnSpc>
            </a:pPr>
            <a:r>
              <a:rPr lang="en-US"/>
              <a:t>OBI – Effort Reporting Quick Reference guide on the following web site:</a:t>
            </a:r>
          </a:p>
          <a:p>
            <a:pPr marL="457200" lvl="1" indent="0">
              <a:lnSpc>
                <a:spcPct val="100000"/>
              </a:lnSpc>
              <a:buNone/>
            </a:pPr>
            <a:r>
              <a:rPr lang="en-US">
                <a:hlinkClick r:id="rId2"/>
              </a:rPr>
              <a:t>https://www.ohio.edu/finance/quick-reference-guides</a:t>
            </a:r>
            <a:endParaRPr lang="en-US"/>
          </a:p>
        </p:txBody>
      </p:sp>
    </p:spTree>
    <p:extLst>
      <p:ext uri="{BB962C8B-B14F-4D97-AF65-F5344CB8AC3E}">
        <p14:creationId xmlns:p14="http://schemas.microsoft.com/office/powerpoint/2010/main" val="1318769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83118" y="327215"/>
            <a:ext cx="11421533" cy="987236"/>
          </a:xfrm>
        </p:spPr>
        <p:txBody>
          <a:bodyPr/>
          <a:lstStyle/>
          <a:p>
            <a:r>
              <a:rPr lang="en-US"/>
              <a:t>Reminder of Finance Courses Available</a:t>
            </a:r>
          </a:p>
        </p:txBody>
      </p:sp>
      <p:sp>
        <p:nvSpPr>
          <p:cNvPr id="4" name="Content Placeholder 3"/>
          <p:cNvSpPr>
            <a:spLocks noGrp="1"/>
          </p:cNvSpPr>
          <p:nvPr>
            <p:ph idx="1"/>
          </p:nvPr>
        </p:nvSpPr>
        <p:spPr>
          <a:xfrm>
            <a:off x="383618" y="1314451"/>
            <a:ext cx="11422063" cy="5334189"/>
          </a:xfrm>
        </p:spPr>
        <p:txBody>
          <a:bodyPr>
            <a:normAutofit fontScale="62500" lnSpcReduction="20000"/>
          </a:bodyPr>
          <a:lstStyle/>
          <a:p>
            <a:r>
              <a:rPr lang="en-US"/>
              <a:t>Several finance courses are available through Professional Development Pathways (PDP)</a:t>
            </a:r>
          </a:p>
          <a:p>
            <a:pPr lvl="1"/>
            <a:r>
              <a:rPr lang="en-US" b="1"/>
              <a:t>Instructor-led</a:t>
            </a:r>
            <a:r>
              <a:rPr lang="en-US"/>
              <a:t> – courses will be offered quarterly. Current sessions include:</a:t>
            </a:r>
          </a:p>
          <a:p>
            <a:pPr lvl="2"/>
            <a:r>
              <a:rPr lang="en-US"/>
              <a:t>Chart of Accounts Fundamentals</a:t>
            </a:r>
          </a:p>
          <a:p>
            <a:pPr lvl="3"/>
            <a:r>
              <a:rPr lang="en-US"/>
              <a:t>Friday, April 19, 2019 – 1 to 5 p.m.</a:t>
            </a:r>
          </a:p>
          <a:p>
            <a:pPr lvl="2"/>
            <a:r>
              <a:rPr lang="en-US"/>
              <a:t>Grants Accounting Fundamentals</a:t>
            </a:r>
          </a:p>
          <a:p>
            <a:pPr lvl="3"/>
            <a:r>
              <a:rPr lang="en-US"/>
              <a:t>Thursday, April 25, 2019 – 2 to 4 p.m.</a:t>
            </a:r>
          </a:p>
          <a:p>
            <a:pPr lvl="2"/>
            <a:r>
              <a:rPr lang="en-US"/>
              <a:t>Internal Awards</a:t>
            </a:r>
          </a:p>
          <a:p>
            <a:pPr lvl="3"/>
            <a:r>
              <a:rPr lang="en-US"/>
              <a:t>Tuesday, April 30, 2019 (By invitation only)</a:t>
            </a:r>
          </a:p>
          <a:p>
            <a:pPr lvl="1"/>
            <a:r>
              <a:rPr lang="en-US" b="1"/>
              <a:t>E-learning Courses</a:t>
            </a:r>
          </a:p>
          <a:p>
            <a:pPr lvl="2"/>
            <a:r>
              <a:rPr lang="en-US"/>
              <a:t>Concur Expense Reporting</a:t>
            </a:r>
          </a:p>
          <a:p>
            <a:pPr lvl="2"/>
            <a:r>
              <a:rPr lang="en-US"/>
              <a:t>Oracle Business Intelligence Reporting Fundamentals</a:t>
            </a:r>
          </a:p>
          <a:p>
            <a:pPr lvl="2"/>
            <a:r>
              <a:rPr lang="en-US"/>
              <a:t>Bobcat</a:t>
            </a:r>
            <a:r>
              <a:rPr lang="en-US" i="1"/>
              <a:t>BUY </a:t>
            </a:r>
            <a:r>
              <a:rPr lang="en-US"/>
              <a:t>Fundamentals</a:t>
            </a:r>
          </a:p>
          <a:p>
            <a:pPr lvl="2"/>
            <a:r>
              <a:rPr lang="en-US"/>
              <a:t>Oracle Business Intelligence (OBI) Navigation</a:t>
            </a:r>
          </a:p>
          <a:p>
            <a:pPr lvl="2">
              <a:spcAft>
                <a:spcPts val="600"/>
              </a:spcAft>
            </a:pPr>
            <a:r>
              <a:rPr lang="en-US"/>
              <a:t>Cash Handling and Credit Card Security Awareness</a:t>
            </a:r>
          </a:p>
          <a:p>
            <a:pPr marL="0" lvl="2" indent="0">
              <a:buNone/>
            </a:pPr>
            <a:r>
              <a:rPr lang="en-US"/>
              <a:t>To register for one of these PDP courses please visit the </a:t>
            </a:r>
            <a:r>
              <a:rPr lang="en-US">
                <a:hlinkClick r:id="rId2"/>
              </a:rPr>
              <a:t>Courses page</a:t>
            </a:r>
            <a:r>
              <a:rPr lang="en-US"/>
              <a:t> on the </a:t>
            </a:r>
            <a:r>
              <a:rPr lang="en-US">
                <a:hlinkClick r:id="rId3"/>
              </a:rPr>
              <a:t>OHIO Professional Development Pathways</a:t>
            </a:r>
            <a:r>
              <a:rPr lang="en-US"/>
              <a:t> website and click the “Register” link for the desired course.</a:t>
            </a:r>
          </a:p>
        </p:txBody>
      </p:sp>
    </p:spTree>
    <p:extLst>
      <p:ext uri="{BB962C8B-B14F-4D97-AF65-F5344CB8AC3E}">
        <p14:creationId xmlns:p14="http://schemas.microsoft.com/office/powerpoint/2010/main" val="2431504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Questions?</a:t>
            </a:r>
          </a:p>
        </p:txBody>
      </p:sp>
      <p:sp>
        <p:nvSpPr>
          <p:cNvPr id="4" name="Content Placeholder 3"/>
          <p:cNvSpPr>
            <a:spLocks noGrp="1"/>
          </p:cNvSpPr>
          <p:nvPr>
            <p:ph idx="1"/>
          </p:nvPr>
        </p:nvSpPr>
        <p:spPr/>
        <p:txBody>
          <a:bodyPr/>
          <a:lstStyle/>
          <a:p>
            <a:r>
              <a:rPr lang="en-US"/>
              <a:t>Finance Customer Care</a:t>
            </a:r>
          </a:p>
          <a:p>
            <a:pPr lvl="1"/>
            <a:r>
              <a:rPr lang="en-US">
                <a:hlinkClick r:id="rId2"/>
              </a:rPr>
              <a:t>financecustomercare@ohio.edu</a:t>
            </a:r>
            <a:endParaRPr lang="en-US"/>
          </a:p>
          <a:p>
            <a:pPr lvl="1"/>
            <a:r>
              <a:rPr lang="en-US"/>
              <a:t>740.597.6446</a:t>
            </a:r>
          </a:p>
        </p:txBody>
      </p:sp>
    </p:spTree>
    <p:extLst>
      <p:ext uri="{BB962C8B-B14F-4D97-AF65-F5344CB8AC3E}">
        <p14:creationId xmlns:p14="http://schemas.microsoft.com/office/powerpoint/2010/main" val="2782035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Benefits Update</a:t>
            </a:r>
          </a:p>
        </p:txBody>
      </p:sp>
      <p:sp>
        <p:nvSpPr>
          <p:cNvPr id="4" name="Content Placeholder 3"/>
          <p:cNvSpPr>
            <a:spLocks noGrp="1"/>
          </p:cNvSpPr>
          <p:nvPr>
            <p:ph idx="1"/>
          </p:nvPr>
        </p:nvSpPr>
        <p:spPr>
          <a:xfrm>
            <a:off x="382588" y="1263485"/>
            <a:ext cx="11422063" cy="4479068"/>
          </a:xfrm>
        </p:spPr>
        <p:txBody>
          <a:bodyPr/>
          <a:lstStyle/>
          <a:p>
            <a:pPr marL="0" indent="0">
              <a:buNone/>
            </a:pPr>
            <a:r>
              <a:rPr lang="en-US"/>
              <a:t>Greg </a:t>
            </a:r>
            <a:r>
              <a:rPr lang="en-US" err="1"/>
              <a:t>Fialko</a:t>
            </a:r>
            <a:r>
              <a:rPr lang="en-US"/>
              <a:t>, Senior Human Resources Director</a:t>
            </a:r>
          </a:p>
        </p:txBody>
      </p:sp>
    </p:spTree>
    <p:extLst>
      <p:ext uri="{BB962C8B-B14F-4D97-AF65-F5344CB8AC3E}">
        <p14:creationId xmlns:p14="http://schemas.microsoft.com/office/powerpoint/2010/main" val="29844215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Benefits Update</a:t>
            </a:r>
          </a:p>
        </p:txBody>
      </p:sp>
      <p:sp>
        <p:nvSpPr>
          <p:cNvPr id="4" name="Content Placeholder 3"/>
          <p:cNvSpPr>
            <a:spLocks noGrp="1"/>
          </p:cNvSpPr>
          <p:nvPr>
            <p:ph idx="1"/>
          </p:nvPr>
        </p:nvSpPr>
        <p:spPr>
          <a:xfrm>
            <a:off x="317116" y="1205345"/>
            <a:ext cx="11422063" cy="5453149"/>
          </a:xfrm>
        </p:spPr>
        <p:txBody>
          <a:bodyPr/>
          <a:lstStyle/>
          <a:p>
            <a:pPr marL="0" indent="0">
              <a:buNone/>
            </a:pPr>
            <a:endParaRPr lang="en-US" sz="1400">
              <a:solidFill>
                <a:schemeClr val="tx1">
                  <a:lumMod val="50000"/>
                </a:schemeClr>
              </a:solidFill>
            </a:endParaRPr>
          </a:p>
          <a:p>
            <a:pPr marL="285750" indent="-285750">
              <a:buFont typeface="Arial" panose="020B0604020202020204" pitchFamily="34" charset="0"/>
              <a:buChar char="•"/>
            </a:pPr>
            <a:r>
              <a:rPr lang="en-US" sz="1800">
                <a:solidFill>
                  <a:schemeClr val="tx1">
                    <a:lumMod val="50000"/>
                  </a:schemeClr>
                </a:solidFill>
              </a:rPr>
              <a:t>BAC Recommendation for FY19-20:  </a:t>
            </a:r>
          </a:p>
          <a:p>
            <a:pPr marL="742950" lvl="1" indent="-285750">
              <a:buFont typeface="Arial" panose="020B0604020202020204" pitchFamily="34" charset="0"/>
              <a:buChar char="•"/>
            </a:pPr>
            <a:r>
              <a:rPr lang="en-US" sz="1800">
                <a:solidFill>
                  <a:schemeClr val="tx1">
                    <a:lumMod val="50000"/>
                  </a:schemeClr>
                </a:solidFill>
              </a:rPr>
              <a:t>Use reserve levels to ensure plan costs remain below 5% annual cost containment goal (See chart)</a:t>
            </a:r>
          </a:p>
          <a:p>
            <a:pPr marL="285750" indent="-285750">
              <a:buFont typeface="Arial" panose="020B0604020202020204" pitchFamily="34" charset="0"/>
              <a:buChar char="•"/>
            </a:pPr>
            <a:endParaRPr lang="en-US" sz="1800">
              <a:solidFill>
                <a:schemeClr val="tx1">
                  <a:lumMod val="50000"/>
                </a:schemeClr>
              </a:solidFill>
            </a:endParaRPr>
          </a:p>
          <a:p>
            <a:pPr marL="285750" indent="-285750">
              <a:buFont typeface="Arial" panose="020B0604020202020204" pitchFamily="34" charset="0"/>
              <a:buChar char="•"/>
            </a:pPr>
            <a:r>
              <a:rPr lang="en-US" sz="1800">
                <a:solidFill>
                  <a:schemeClr val="tx1">
                    <a:lumMod val="50000"/>
                  </a:schemeClr>
                </a:solidFill>
              </a:rPr>
              <a:t>Through February 2019 benefits costs are within 0.5% of projected budget (See chart)</a:t>
            </a:r>
          </a:p>
          <a:p>
            <a:pPr marL="285750" indent="-285750">
              <a:buFont typeface="Arial" panose="020B0604020202020204" pitchFamily="34" charset="0"/>
              <a:buChar char="•"/>
            </a:pPr>
            <a:endParaRPr lang="en-US" sz="1800">
              <a:solidFill>
                <a:schemeClr val="tx1">
                  <a:lumMod val="50000"/>
                </a:schemeClr>
              </a:solidFill>
            </a:endParaRPr>
          </a:p>
          <a:p>
            <a:pPr marL="285750" indent="-285750">
              <a:buFont typeface="Arial" panose="020B0604020202020204" pitchFamily="34" charset="0"/>
              <a:buChar char="•"/>
            </a:pPr>
            <a:r>
              <a:rPr lang="en-US" sz="1800">
                <a:solidFill>
                  <a:schemeClr val="tx1">
                    <a:lumMod val="50000"/>
                  </a:schemeClr>
                </a:solidFill>
              </a:rPr>
              <a:t>No change in budget planning assumption of 2.5% growth in department benefits standard rate for FY20 and FY21</a:t>
            </a:r>
          </a:p>
          <a:p>
            <a:pPr marL="285750" indent="-285750">
              <a:buFont typeface="Arial" panose="020B0604020202020204" pitchFamily="34" charset="0"/>
              <a:buChar char="•"/>
            </a:pPr>
            <a:endParaRPr lang="en-US" sz="1800">
              <a:solidFill>
                <a:schemeClr val="tx1">
                  <a:lumMod val="50000"/>
                </a:schemeClr>
              </a:solidFill>
            </a:endParaRPr>
          </a:p>
          <a:p>
            <a:pPr marL="285750" indent="-285750">
              <a:buFont typeface="Arial" panose="020B0604020202020204" pitchFamily="34" charset="0"/>
              <a:buChar char="•"/>
            </a:pPr>
            <a:r>
              <a:rPr lang="en-US" sz="1800">
                <a:solidFill>
                  <a:schemeClr val="tx1">
                    <a:lumMod val="50000"/>
                  </a:schemeClr>
                </a:solidFill>
              </a:rPr>
              <a:t>The university annual trend continues to be in the 5%-7% range</a:t>
            </a:r>
          </a:p>
          <a:p>
            <a:pPr marL="742950" lvl="1" indent="-285750">
              <a:buFont typeface="Arial" panose="020B0604020202020204" pitchFamily="34" charset="0"/>
              <a:buChar char="•"/>
            </a:pPr>
            <a:r>
              <a:rPr lang="en-US" sz="1800">
                <a:solidFill>
                  <a:schemeClr val="tx1">
                    <a:lumMod val="50000"/>
                  </a:schemeClr>
                </a:solidFill>
              </a:rPr>
              <a:t>Typical for groups of our size</a:t>
            </a:r>
          </a:p>
          <a:p>
            <a:pPr marL="742950" lvl="1" indent="-285750">
              <a:buFont typeface="Arial" panose="020B0604020202020204" pitchFamily="34" charset="0"/>
              <a:buChar char="•"/>
            </a:pPr>
            <a:endParaRPr lang="en-US" sz="1800">
              <a:solidFill>
                <a:schemeClr val="tx1">
                  <a:lumMod val="50000"/>
                </a:schemeClr>
              </a:solidFill>
            </a:endParaRPr>
          </a:p>
          <a:p>
            <a:pPr marL="285750" indent="-285750">
              <a:buFont typeface="Arial" panose="020B0604020202020204" pitchFamily="34" charset="0"/>
              <a:buChar char="•"/>
            </a:pPr>
            <a:r>
              <a:rPr lang="en-US" sz="1800">
                <a:solidFill>
                  <a:schemeClr val="tx1">
                    <a:lumMod val="50000"/>
                  </a:schemeClr>
                </a:solidFill>
              </a:rPr>
              <a:t>Benefits projections should be accurate to within 3%-5% </a:t>
            </a:r>
          </a:p>
          <a:p>
            <a:pPr marL="742950" lvl="1" indent="-285750">
              <a:buFont typeface="Arial" panose="020B0604020202020204" pitchFamily="34" charset="0"/>
              <a:buChar char="•"/>
            </a:pPr>
            <a:r>
              <a:rPr lang="en-US" sz="1800">
                <a:solidFill>
                  <a:schemeClr val="tx1">
                    <a:lumMod val="50000"/>
                  </a:schemeClr>
                </a:solidFill>
              </a:rPr>
              <a:t>Every 1% is $700,000</a:t>
            </a:r>
          </a:p>
          <a:p>
            <a:pPr marL="742950" lvl="1" indent="-285750">
              <a:buFont typeface="Arial" panose="020B0604020202020204" pitchFamily="34" charset="0"/>
              <a:buChar char="•"/>
            </a:pPr>
            <a:r>
              <a:rPr lang="en-US" sz="1800">
                <a:solidFill>
                  <a:schemeClr val="tx1">
                    <a:lumMod val="50000"/>
                  </a:schemeClr>
                </a:solidFill>
              </a:rPr>
              <a:t>Results outside of this range are typically due to changes in the number of covered lives, or a spike in claims (especially large claims - claims over $50,000)</a:t>
            </a:r>
          </a:p>
          <a:p>
            <a:endParaRPr lang="en-US"/>
          </a:p>
        </p:txBody>
      </p:sp>
    </p:spTree>
    <p:extLst>
      <p:ext uri="{BB962C8B-B14F-4D97-AF65-F5344CB8AC3E}">
        <p14:creationId xmlns:p14="http://schemas.microsoft.com/office/powerpoint/2010/main" val="27427976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BAC Recommendations</a:t>
            </a:r>
          </a:p>
        </p:txBody>
      </p:sp>
      <p:sp>
        <p:nvSpPr>
          <p:cNvPr id="6" name="TextBox 5"/>
          <p:cNvSpPr txBox="1"/>
          <p:nvPr/>
        </p:nvSpPr>
        <p:spPr>
          <a:xfrm>
            <a:off x="386053" y="5309118"/>
            <a:ext cx="10952507" cy="738664"/>
          </a:xfrm>
          <a:prstGeom prst="rect">
            <a:avLst/>
          </a:prstGeom>
          <a:noFill/>
        </p:spPr>
        <p:txBody>
          <a:bodyPr wrap="square" rtlCol="0">
            <a:spAutoFit/>
          </a:bodyPr>
          <a:lstStyle/>
          <a:p>
            <a:r>
              <a:rPr lang="en-US" sz="1400" i="1">
                <a:solidFill>
                  <a:schemeClr val="tx1">
                    <a:lumMod val="50000"/>
                  </a:schemeClr>
                </a:solidFill>
              </a:rPr>
              <a:t>*In years where the percent of premiums paid by employees does not change, premiums still increase as they are tied to the annual expected increase in health care costs.   </a:t>
            </a:r>
          </a:p>
          <a:p>
            <a:r>
              <a:rPr lang="en-US" sz="1400" i="1">
                <a:solidFill>
                  <a:schemeClr val="tx1">
                    <a:lumMod val="50000"/>
                  </a:schemeClr>
                </a:solidFill>
              </a:rPr>
              <a:t>** Planned use of reserves in FY19 was not needed. </a:t>
            </a:r>
          </a:p>
        </p:txBody>
      </p:sp>
      <p:pic>
        <p:nvPicPr>
          <p:cNvPr id="2" name="Picture 1"/>
          <p:cNvPicPr>
            <a:picLocks noChangeAspect="1"/>
          </p:cNvPicPr>
          <p:nvPr/>
        </p:nvPicPr>
        <p:blipFill>
          <a:blip r:embed="rId2"/>
          <a:stretch>
            <a:fillRect/>
          </a:stretch>
        </p:blipFill>
        <p:spPr>
          <a:xfrm>
            <a:off x="289463" y="1369246"/>
            <a:ext cx="8620491" cy="3920068"/>
          </a:xfrm>
          <a:prstGeom prst="rect">
            <a:avLst/>
          </a:prstGeom>
        </p:spPr>
      </p:pic>
    </p:spTree>
    <p:extLst>
      <p:ext uri="{BB962C8B-B14F-4D97-AF65-F5344CB8AC3E}">
        <p14:creationId xmlns:p14="http://schemas.microsoft.com/office/powerpoint/2010/main" val="10153638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sz="3600"/>
              <a:t>Budget Projections and Cost Savings Needed to Maintain 5% Goal</a:t>
            </a:r>
          </a:p>
        </p:txBody>
      </p:sp>
      <p:sp>
        <p:nvSpPr>
          <p:cNvPr id="2" name="Rectangle 1"/>
          <p:cNvSpPr/>
          <p:nvPr/>
        </p:nvSpPr>
        <p:spPr>
          <a:xfrm>
            <a:off x="383118" y="5864767"/>
            <a:ext cx="8303682" cy="461665"/>
          </a:xfrm>
          <a:prstGeom prst="rect">
            <a:avLst/>
          </a:prstGeom>
        </p:spPr>
        <p:txBody>
          <a:bodyPr wrap="square">
            <a:spAutoFit/>
          </a:bodyPr>
          <a:lstStyle/>
          <a:p>
            <a:r>
              <a:rPr lang="en-US" i="1">
                <a:solidFill>
                  <a:schemeClr val="tx1">
                    <a:lumMod val="50000"/>
                  </a:schemeClr>
                </a:solidFill>
              </a:rPr>
              <a:t>* Use of reserves for FY20 only if over budget</a:t>
            </a:r>
          </a:p>
        </p:txBody>
      </p:sp>
      <p:pic>
        <p:nvPicPr>
          <p:cNvPr id="4" name="Picture 3"/>
          <p:cNvPicPr>
            <a:picLocks noChangeAspect="1"/>
          </p:cNvPicPr>
          <p:nvPr/>
        </p:nvPicPr>
        <p:blipFill>
          <a:blip r:embed="rId2"/>
          <a:stretch>
            <a:fillRect/>
          </a:stretch>
        </p:blipFill>
        <p:spPr>
          <a:xfrm>
            <a:off x="383118" y="1700931"/>
            <a:ext cx="7937680" cy="4060288"/>
          </a:xfrm>
          <a:prstGeom prst="rect">
            <a:avLst/>
          </a:prstGeom>
        </p:spPr>
      </p:pic>
    </p:spTree>
    <p:extLst>
      <p:ext uri="{BB962C8B-B14F-4D97-AF65-F5344CB8AC3E}">
        <p14:creationId xmlns:p14="http://schemas.microsoft.com/office/powerpoint/2010/main" val="2450178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BAC Discussions for FY20+</a:t>
            </a:r>
          </a:p>
        </p:txBody>
      </p:sp>
      <p:sp>
        <p:nvSpPr>
          <p:cNvPr id="5" name="Content Placeholder 4"/>
          <p:cNvSpPr txBox="1">
            <a:spLocks noGrp="1"/>
          </p:cNvSpPr>
          <p:nvPr>
            <p:ph idx="1"/>
          </p:nvPr>
        </p:nvSpPr>
        <p:spPr>
          <a:xfrm>
            <a:off x="491683" y="1196982"/>
            <a:ext cx="11422063" cy="5226046"/>
          </a:xfrm>
          <a:prstGeom prst="rect">
            <a:avLst/>
          </a:prstGeom>
          <a:noFill/>
        </p:spPr>
        <p:txBody>
          <a:bodyPr wrap="square" rtlCol="0" anchor="t">
            <a:spAutoFit/>
          </a:bodyPr>
          <a:lstStyle/>
          <a:p>
            <a:pPr marL="285750" indent="-285750">
              <a:buFont typeface="Arial" panose="020B0604020202020204" pitchFamily="34" charset="0"/>
              <a:buChar char="•"/>
            </a:pPr>
            <a:r>
              <a:rPr lang="en-US" sz="1800">
                <a:solidFill>
                  <a:schemeClr val="tx2"/>
                </a:solidFill>
              </a:rPr>
              <a:t>USI consulting relationship (new cost projections, new data warehouse and reporting, etc.)</a:t>
            </a:r>
          </a:p>
          <a:p>
            <a:pPr marL="285750" indent="-285750">
              <a:buFont typeface="Arial" panose="020B0604020202020204" pitchFamily="34" charset="0"/>
              <a:buChar char="•"/>
            </a:pPr>
            <a:r>
              <a:rPr lang="en-US" sz="1800">
                <a:solidFill>
                  <a:schemeClr val="tx2"/>
                </a:solidFill>
              </a:rPr>
              <a:t>IUC RFP for life, disability, and dental insurance plans.  </a:t>
            </a:r>
          </a:p>
          <a:p>
            <a:pPr marL="742950" lvl="1" indent="-285750">
              <a:buFont typeface="Arial" panose="020B0604020202020204" pitchFamily="34" charset="0"/>
              <a:buChar char="•"/>
            </a:pPr>
            <a:r>
              <a:rPr lang="en-US" sz="1800">
                <a:solidFill>
                  <a:schemeClr val="tx2"/>
                </a:solidFill>
              </a:rPr>
              <a:t>RFP process is underway. Each university decides whether to contract with RFP finalist. Impact for Ohio University contracts would be July 1, 2020.</a:t>
            </a:r>
          </a:p>
          <a:p>
            <a:pPr marL="285750" indent="-285750">
              <a:buFont typeface="Arial" panose="020B0604020202020204" pitchFamily="34" charset="0"/>
              <a:buChar char="•"/>
            </a:pPr>
            <a:r>
              <a:rPr lang="en-US" sz="1800">
                <a:solidFill>
                  <a:schemeClr val="tx2"/>
                </a:solidFill>
              </a:rPr>
              <a:t>USI likely to conduct RFP for Express Scripts and/or Anthem Contract for July 1, 2020 Effective Date</a:t>
            </a:r>
          </a:p>
          <a:p>
            <a:pPr marL="742950" lvl="1" indent="-285750">
              <a:buFont typeface="Arial" panose="020B0604020202020204" pitchFamily="34" charset="0"/>
              <a:buChar char="•"/>
            </a:pPr>
            <a:r>
              <a:rPr lang="en-US" sz="1800">
                <a:solidFill>
                  <a:schemeClr val="tx2"/>
                </a:solidFill>
              </a:rPr>
              <a:t>Last full RFP was conducted in 2009-10 </a:t>
            </a:r>
          </a:p>
          <a:p>
            <a:pPr marL="285750" indent="-285750">
              <a:buFont typeface="Arial" panose="020B0604020202020204" pitchFamily="34" charset="0"/>
              <a:buChar char="•"/>
            </a:pPr>
            <a:r>
              <a:rPr lang="en-US" sz="1800">
                <a:solidFill>
                  <a:schemeClr val="tx2"/>
                </a:solidFill>
              </a:rPr>
              <a:t>Long term road map for benefits</a:t>
            </a:r>
          </a:p>
          <a:p>
            <a:pPr marL="742950" lvl="1" indent="-285750">
              <a:buFont typeface="Arial" panose="020B0604020202020204" pitchFamily="34" charset="0"/>
              <a:buChar char="•"/>
            </a:pPr>
            <a:r>
              <a:rPr lang="en-US" sz="1800">
                <a:solidFill>
                  <a:schemeClr val="tx2"/>
                </a:solidFill>
              </a:rPr>
              <a:t>Attempt to move from premium/cost sharing changes to other options</a:t>
            </a:r>
          </a:p>
          <a:p>
            <a:pPr marL="1200150" lvl="2" indent="-285750">
              <a:buFont typeface="Arial" panose="020B0604020202020204" pitchFamily="34" charset="0"/>
              <a:buChar char="•"/>
            </a:pPr>
            <a:r>
              <a:rPr lang="en-US" sz="1800">
                <a:solidFill>
                  <a:schemeClr val="tx2"/>
                </a:solidFill>
              </a:rPr>
              <a:t>High Deductible Health with Health Savings Accounts</a:t>
            </a:r>
          </a:p>
          <a:p>
            <a:pPr marL="1200150" lvl="2" indent="-285750">
              <a:buFont typeface="Arial" panose="020B0604020202020204" pitchFamily="34" charset="0"/>
              <a:buChar char="•"/>
            </a:pPr>
            <a:r>
              <a:rPr lang="en-US" sz="1800">
                <a:solidFill>
                  <a:schemeClr val="tx2"/>
                </a:solidFill>
              </a:rPr>
              <a:t>Targeted care management programs</a:t>
            </a:r>
          </a:p>
          <a:p>
            <a:pPr marL="1200150" lvl="2" indent="-285750">
              <a:buFont typeface="Arial" panose="020B0604020202020204" pitchFamily="34" charset="0"/>
              <a:buChar char="•"/>
            </a:pPr>
            <a:r>
              <a:rPr lang="en-US" sz="1800">
                <a:solidFill>
                  <a:schemeClr val="tx2"/>
                </a:solidFill>
              </a:rPr>
              <a:t>Narrow provider network</a:t>
            </a:r>
          </a:p>
          <a:p>
            <a:pPr marL="1200150" lvl="2" indent="-285750">
              <a:buFont typeface="Arial" panose="020B0604020202020204" pitchFamily="34" charset="0"/>
              <a:buChar char="•"/>
            </a:pPr>
            <a:r>
              <a:rPr lang="en-US" sz="1800">
                <a:solidFill>
                  <a:schemeClr val="tx2"/>
                </a:solidFill>
              </a:rPr>
              <a:t>Cost/Quality transparency tools</a:t>
            </a:r>
          </a:p>
          <a:p>
            <a:pPr marL="1200150" lvl="2" indent="-285750">
              <a:buFont typeface="Arial" panose="020B0604020202020204" pitchFamily="34" charset="0"/>
              <a:buChar char="•"/>
            </a:pPr>
            <a:r>
              <a:rPr lang="en-US" sz="1800">
                <a:solidFill>
                  <a:schemeClr val="tx2"/>
                </a:solidFill>
              </a:rPr>
              <a:t>Etc.</a:t>
            </a:r>
          </a:p>
          <a:p>
            <a:pPr marL="285750" indent="-285750">
              <a:buFont typeface="Arial" panose="020B0604020202020204" pitchFamily="34" charset="0"/>
              <a:buChar char="•"/>
            </a:pPr>
            <a:r>
              <a:rPr lang="en-US" sz="1800">
                <a:solidFill>
                  <a:schemeClr val="tx2"/>
                </a:solidFill>
              </a:rPr>
              <a:t>Impact of Affordable Care Act Cadillac Plan Tax on Faculty/Staff plan and AFSCME plan</a:t>
            </a:r>
          </a:p>
          <a:p>
            <a:pPr marL="742950" lvl="1" indent="-285750">
              <a:buFont typeface="Arial" panose="020B0604020202020204" pitchFamily="34" charset="0"/>
              <a:buChar char="•"/>
            </a:pPr>
            <a:r>
              <a:rPr lang="en-US" sz="1800">
                <a:solidFill>
                  <a:schemeClr val="tx2"/>
                </a:solidFill>
              </a:rPr>
              <a:t>Possibility of combining plans and subsequent impact</a:t>
            </a:r>
          </a:p>
          <a:p>
            <a:pPr marL="456565" indent="-456565"/>
            <a:endParaRPr lang="en-US" sz="1400"/>
          </a:p>
        </p:txBody>
      </p:sp>
    </p:spTree>
    <p:extLst>
      <p:ext uri="{BB962C8B-B14F-4D97-AF65-F5344CB8AC3E}">
        <p14:creationId xmlns:p14="http://schemas.microsoft.com/office/powerpoint/2010/main" val="31658400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Benefits Advisory Council Background Information</a:t>
            </a:r>
          </a:p>
        </p:txBody>
      </p:sp>
      <p:sp>
        <p:nvSpPr>
          <p:cNvPr id="5" name="Content Placeholder 2"/>
          <p:cNvSpPr>
            <a:spLocks noGrp="1"/>
          </p:cNvSpPr>
          <p:nvPr>
            <p:ph idx="1"/>
          </p:nvPr>
        </p:nvSpPr>
        <p:spPr>
          <a:xfrm>
            <a:off x="382588" y="1709194"/>
            <a:ext cx="11422063" cy="4899424"/>
          </a:xfrm>
        </p:spPr>
        <p:txBody>
          <a:bodyPr>
            <a:normAutofit/>
          </a:bodyPr>
          <a:lstStyle/>
          <a:p>
            <a:r>
              <a:rPr lang="en-US" altLang="en-US" sz="2400">
                <a:solidFill>
                  <a:schemeClr val="tx2"/>
                </a:solidFill>
                <a:ea typeface="Verdana" panose="020B0604030504040204" pitchFamily="34" charset="0"/>
                <a:cs typeface="Verdana" panose="020B0604030504040204" pitchFamily="34" charset="0"/>
              </a:rPr>
              <a:t>BAC formed in March 2014</a:t>
            </a:r>
          </a:p>
          <a:p>
            <a:r>
              <a:rPr lang="en-US" altLang="en-US" sz="2400">
                <a:solidFill>
                  <a:schemeClr val="tx2"/>
                </a:solidFill>
                <a:ea typeface="Verdana" panose="020B0604030504040204" pitchFamily="34" charset="0"/>
                <a:cs typeface="Verdana" panose="020B0604030504040204" pitchFamily="34" charset="0"/>
              </a:rPr>
              <a:t>Charge: Analyze and make recommendations regarding university benefits and to consider financial sustainability, competitiveness, and fairness in recommendations.</a:t>
            </a:r>
          </a:p>
          <a:p>
            <a:r>
              <a:rPr lang="en-US" altLang="en-US" sz="2400">
                <a:solidFill>
                  <a:schemeClr val="tx2"/>
                </a:solidFill>
                <a:ea typeface="Verdana" panose="020B0604030504040204" pitchFamily="34" charset="0"/>
                <a:cs typeface="Verdana" panose="020B0604030504040204" pitchFamily="34" charset="0"/>
              </a:rPr>
              <a:t>14 Members include representatives from Faculty Senate (Co Chair), Administrative Senate, Classified Senate, AFSCME Union, as well as a Dean, an Executive Dean, a Vice President, an Academic Chair/Director, an Associate Provost, and the Chief HR Officer</a:t>
            </a:r>
          </a:p>
          <a:p>
            <a:endParaRPr lang="en-US" altLang="en-US" sz="1400">
              <a:latin typeface="Verdana" panose="020B0604030504040204" pitchFamily="34" charset="0"/>
              <a:ea typeface="Verdana" panose="020B0604030504040204" pitchFamily="34" charset="0"/>
              <a:cs typeface="Verdana" panose="020B0604030504040204" pitchFamily="34" charset="0"/>
            </a:endParaRPr>
          </a:p>
          <a:p>
            <a:pPr marL="0" indent="0">
              <a:spcBef>
                <a:spcPts val="0"/>
              </a:spcBef>
              <a:buNone/>
            </a:pPr>
            <a:endParaRPr lang="en-US" sz="1600">
              <a:solidFill>
                <a:srgbClr val="00694E"/>
              </a:solidFill>
            </a:endParaRPr>
          </a:p>
        </p:txBody>
      </p:sp>
    </p:spTree>
    <p:extLst>
      <p:ext uri="{BB962C8B-B14F-4D97-AF65-F5344CB8AC3E}">
        <p14:creationId xmlns:p14="http://schemas.microsoft.com/office/powerpoint/2010/main" val="50359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Representation</a:t>
            </a:r>
          </a:p>
        </p:txBody>
      </p:sp>
      <p:sp>
        <p:nvSpPr>
          <p:cNvPr id="3" name="Text Placeholder 2"/>
          <p:cNvSpPr>
            <a:spLocks noGrp="1"/>
          </p:cNvSpPr>
          <p:nvPr>
            <p:ph type="body" sz="quarter" idx="11"/>
          </p:nvPr>
        </p:nvSpPr>
        <p:spPr/>
        <p:txBody>
          <a:bodyPr/>
          <a:lstStyle/>
          <a:p>
            <a:r>
              <a:rPr lang="en-US"/>
              <a:t>Post Awards and Grants Partner Group</a:t>
            </a:r>
          </a:p>
        </p:txBody>
      </p:sp>
      <p:sp>
        <p:nvSpPr>
          <p:cNvPr id="4" name="Content Placeholder 3"/>
          <p:cNvSpPr>
            <a:spLocks noGrp="1"/>
          </p:cNvSpPr>
          <p:nvPr>
            <p:ph idx="1"/>
          </p:nvPr>
        </p:nvSpPr>
        <p:spPr/>
        <p:txBody>
          <a:bodyPr/>
          <a:lstStyle/>
          <a:p>
            <a:pPr lvl="1"/>
            <a:r>
              <a:rPr lang="en-US" sz="2200">
                <a:solidFill>
                  <a:schemeClr val="tx2"/>
                </a:solidFill>
              </a:rPr>
              <a:t>Wendy Kaaz, College of Arts and Sciences</a:t>
            </a:r>
          </a:p>
          <a:p>
            <a:pPr lvl="1"/>
            <a:r>
              <a:rPr lang="en-US" sz="2200">
                <a:solidFill>
                  <a:schemeClr val="tx2"/>
                </a:solidFill>
              </a:rPr>
              <a:t>Beth </a:t>
            </a:r>
            <a:r>
              <a:rPr lang="en-US" sz="2200" err="1">
                <a:solidFill>
                  <a:schemeClr val="tx2"/>
                </a:solidFill>
              </a:rPr>
              <a:t>Tragert</a:t>
            </a:r>
            <a:r>
              <a:rPr lang="en-US" sz="2200">
                <a:solidFill>
                  <a:schemeClr val="tx2"/>
                </a:solidFill>
              </a:rPr>
              <a:t>, College of Health Sciences and Professions</a:t>
            </a:r>
          </a:p>
          <a:p>
            <a:pPr lvl="1"/>
            <a:r>
              <a:rPr lang="en-US" sz="2200">
                <a:solidFill>
                  <a:schemeClr val="tx2"/>
                </a:solidFill>
              </a:rPr>
              <a:t>Greg Jolley, Heritage College of Osteopathic Medicine</a:t>
            </a:r>
          </a:p>
          <a:p>
            <a:pPr lvl="1"/>
            <a:r>
              <a:rPr lang="en-US" sz="2200">
                <a:solidFill>
                  <a:schemeClr val="tx2"/>
                </a:solidFill>
              </a:rPr>
              <a:t>Melissa Standley, Heritage College of Osteopathic Medicine</a:t>
            </a:r>
          </a:p>
          <a:p>
            <a:pPr lvl="1"/>
            <a:r>
              <a:rPr lang="en-US" sz="2200">
                <a:solidFill>
                  <a:schemeClr val="tx2"/>
                </a:solidFill>
              </a:rPr>
              <a:t>Chip Rice, Patton College of Education</a:t>
            </a:r>
          </a:p>
          <a:p>
            <a:pPr lvl="1"/>
            <a:r>
              <a:rPr lang="en-US" sz="2200">
                <a:solidFill>
                  <a:schemeClr val="tx2"/>
                </a:solidFill>
              </a:rPr>
              <a:t>Shannon Bruce, Russ College of Engineering and Technology</a:t>
            </a:r>
          </a:p>
          <a:p>
            <a:pPr lvl="1"/>
            <a:r>
              <a:rPr lang="en-US" sz="2200">
                <a:solidFill>
                  <a:schemeClr val="tx2"/>
                </a:solidFill>
              </a:rPr>
              <a:t>Mike Finney, Voinovich School</a:t>
            </a:r>
          </a:p>
          <a:p>
            <a:pPr lvl="1"/>
            <a:r>
              <a:rPr lang="en-US" sz="2200">
                <a:solidFill>
                  <a:schemeClr val="tx2"/>
                </a:solidFill>
              </a:rPr>
              <a:t>Mo Valentine, Office of Research and Sponsored Programs</a:t>
            </a:r>
          </a:p>
          <a:p>
            <a:pPr lvl="1"/>
            <a:r>
              <a:rPr lang="en-US" sz="2200">
                <a:solidFill>
                  <a:schemeClr val="tx2"/>
                </a:solidFill>
              </a:rPr>
              <a:t>Keith Leffler, Vice President for Research</a:t>
            </a:r>
            <a:br>
              <a:rPr lang="en-US" sz="2200"/>
            </a:br>
            <a:endParaRPr lang="en-US" sz="2200"/>
          </a:p>
          <a:p>
            <a:endParaRPr lang="en-US"/>
          </a:p>
        </p:txBody>
      </p:sp>
    </p:spTree>
    <p:extLst>
      <p:ext uri="{BB962C8B-B14F-4D97-AF65-F5344CB8AC3E}">
        <p14:creationId xmlns:p14="http://schemas.microsoft.com/office/powerpoint/2010/main" val="40914930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Benefits Advisory Council Background Information</a:t>
            </a:r>
          </a:p>
        </p:txBody>
      </p:sp>
      <p:sp>
        <p:nvSpPr>
          <p:cNvPr id="5" name="Content Placeholder 2"/>
          <p:cNvSpPr>
            <a:spLocks noGrp="1"/>
          </p:cNvSpPr>
          <p:nvPr>
            <p:ph idx="1"/>
          </p:nvPr>
        </p:nvSpPr>
        <p:spPr>
          <a:xfrm>
            <a:off x="382588" y="1709194"/>
            <a:ext cx="11422063" cy="4899424"/>
          </a:xfrm>
        </p:spPr>
        <p:txBody>
          <a:bodyPr>
            <a:normAutofit fontScale="85000" lnSpcReduction="20000"/>
          </a:bodyPr>
          <a:lstStyle/>
          <a:p>
            <a:r>
              <a:rPr lang="en-US" altLang="en-US" sz="1700">
                <a:solidFill>
                  <a:schemeClr val="tx1">
                    <a:lumMod val="50000"/>
                  </a:schemeClr>
                </a:solidFill>
                <a:ea typeface="Verdana" panose="020B0604030504040204" pitchFamily="34" charset="0"/>
                <a:cs typeface="Verdana" panose="020B0604030504040204" pitchFamily="34" charset="0"/>
              </a:rPr>
              <a:t>Guiding Principles</a:t>
            </a:r>
          </a:p>
          <a:p>
            <a:pPr lvl="1"/>
            <a:r>
              <a:rPr lang="en-US" altLang="en-US" sz="1700">
                <a:solidFill>
                  <a:schemeClr val="tx1">
                    <a:lumMod val="50000"/>
                  </a:schemeClr>
                </a:solidFill>
                <a:ea typeface="Verdana" panose="020B0604030504040204" pitchFamily="34" charset="0"/>
                <a:cs typeface="Verdana" panose="020B0604030504040204" pitchFamily="34" charset="0"/>
              </a:rPr>
              <a:t>Eliminate structural deficits</a:t>
            </a:r>
          </a:p>
          <a:p>
            <a:pPr lvl="1"/>
            <a:r>
              <a:rPr lang="en-US" altLang="en-US" sz="1700">
                <a:solidFill>
                  <a:schemeClr val="tx1">
                    <a:lumMod val="50000"/>
                  </a:schemeClr>
                </a:solidFill>
                <a:ea typeface="Verdana" panose="020B0604030504040204" pitchFamily="34" charset="0"/>
                <a:cs typeface="Verdana" panose="020B0604030504040204" pitchFamily="34" charset="0"/>
              </a:rPr>
              <a:t>Avoid Affordable Care Act Cadillac Plan Tax (required by state law)</a:t>
            </a:r>
          </a:p>
          <a:p>
            <a:pPr lvl="1"/>
            <a:r>
              <a:rPr lang="en-US" altLang="en-US" sz="1700">
                <a:solidFill>
                  <a:schemeClr val="tx1">
                    <a:lumMod val="50000"/>
                  </a:schemeClr>
                </a:solidFill>
                <a:ea typeface="Verdana" panose="020B0604030504040204" pitchFamily="34" charset="0"/>
                <a:cs typeface="Verdana" panose="020B0604030504040204" pitchFamily="34" charset="0"/>
              </a:rPr>
              <a:t>Establish a maximum university contribution to the annual inflationary cost of benefits (no more than 5%)</a:t>
            </a:r>
          </a:p>
          <a:p>
            <a:r>
              <a:rPr lang="en-US" altLang="en-US" sz="1700">
                <a:solidFill>
                  <a:schemeClr val="tx1">
                    <a:lumMod val="50000"/>
                  </a:schemeClr>
                </a:solidFill>
                <a:ea typeface="Verdana" panose="020B0604030504040204" pitchFamily="34" charset="0"/>
                <a:cs typeface="Verdana" panose="020B0604030504040204" pitchFamily="34" charset="0"/>
              </a:rPr>
              <a:t>Previous Recommendations have included a mix of </a:t>
            </a:r>
          </a:p>
          <a:p>
            <a:pPr lvl="1"/>
            <a:r>
              <a:rPr lang="en-US" altLang="en-US" sz="1700">
                <a:solidFill>
                  <a:schemeClr val="tx1">
                    <a:lumMod val="50000"/>
                  </a:schemeClr>
                </a:solidFill>
                <a:ea typeface="Verdana" panose="020B0604030504040204" pitchFamily="34" charset="0"/>
                <a:cs typeface="Verdana" panose="020B0604030504040204" pitchFamily="34" charset="0"/>
              </a:rPr>
              <a:t>Premium increases: All employees pay more</a:t>
            </a:r>
          </a:p>
          <a:p>
            <a:pPr lvl="1"/>
            <a:r>
              <a:rPr lang="en-US" altLang="en-US" sz="1700">
                <a:solidFill>
                  <a:schemeClr val="tx1">
                    <a:lumMod val="50000"/>
                  </a:schemeClr>
                </a:solidFill>
                <a:ea typeface="Verdana" panose="020B0604030504040204" pitchFamily="34" charset="0"/>
                <a:cs typeface="Verdana" panose="020B0604030504040204" pitchFamily="34" charset="0"/>
              </a:rPr>
              <a:t>Cost-Sharing Increases: Users of the plan pay more</a:t>
            </a:r>
          </a:p>
          <a:p>
            <a:pPr lvl="1"/>
            <a:r>
              <a:rPr lang="en-US" altLang="en-US" sz="1700">
                <a:solidFill>
                  <a:schemeClr val="tx1">
                    <a:lumMod val="50000"/>
                  </a:schemeClr>
                </a:solidFill>
                <a:ea typeface="Verdana" panose="020B0604030504040204" pitchFamily="34" charset="0"/>
                <a:cs typeface="Verdana" panose="020B0604030504040204" pitchFamily="34" charset="0"/>
              </a:rPr>
              <a:t>Consumerism (Rx Advanced Utilization Review): Influence “smarter” utilization</a:t>
            </a:r>
          </a:p>
          <a:p>
            <a:pPr lvl="1"/>
            <a:r>
              <a:rPr lang="en-US" altLang="en-US" sz="1700">
                <a:solidFill>
                  <a:schemeClr val="tx1">
                    <a:lumMod val="50000"/>
                  </a:schemeClr>
                </a:solidFill>
                <a:ea typeface="Verdana" panose="020B0604030504040204" pitchFamily="34" charset="0"/>
                <a:cs typeface="Verdana" panose="020B0604030504040204" pitchFamily="34" charset="0"/>
              </a:rPr>
              <a:t>Wellness: Supporting wellness via </a:t>
            </a:r>
            <a:r>
              <a:rPr lang="en-US" altLang="en-US" sz="1700" err="1">
                <a:solidFill>
                  <a:schemeClr val="tx1">
                    <a:lumMod val="50000"/>
                  </a:schemeClr>
                </a:solidFill>
                <a:ea typeface="Verdana" panose="020B0604030504040204" pitchFamily="34" charset="0"/>
                <a:cs typeface="Verdana" panose="020B0604030504040204" pitchFamily="34" charset="0"/>
              </a:rPr>
              <a:t>HealthyOhio</a:t>
            </a:r>
            <a:r>
              <a:rPr lang="en-US" altLang="en-US" sz="1700">
                <a:solidFill>
                  <a:schemeClr val="tx1">
                    <a:lumMod val="50000"/>
                  </a:schemeClr>
                </a:solidFill>
                <a:ea typeface="Verdana" panose="020B0604030504040204" pitchFamily="34" charset="0"/>
                <a:cs typeface="Verdana" panose="020B0604030504040204" pitchFamily="34" charset="0"/>
              </a:rPr>
              <a:t> rewards and web based wellness platform, </a:t>
            </a:r>
            <a:r>
              <a:rPr lang="en-US" altLang="en-US" sz="1700" err="1">
                <a:solidFill>
                  <a:schemeClr val="tx1">
                    <a:lumMod val="50000"/>
                  </a:schemeClr>
                </a:solidFill>
                <a:ea typeface="Verdana" panose="020B0604030504040204" pitchFamily="34" charset="0"/>
                <a:cs typeface="Verdana" panose="020B0604030504040204" pitchFamily="34" charset="0"/>
              </a:rPr>
              <a:t>Wellworks</a:t>
            </a:r>
            <a:r>
              <a:rPr lang="en-US" altLang="en-US" sz="1700">
                <a:solidFill>
                  <a:schemeClr val="tx1">
                    <a:lumMod val="50000"/>
                  </a:schemeClr>
                </a:solidFill>
                <a:ea typeface="Verdana" panose="020B0604030504040204" pitchFamily="34" charset="0"/>
                <a:cs typeface="Verdana" panose="020B0604030504040204" pitchFamily="34" charset="0"/>
              </a:rPr>
              <a:t> 100 visit incentive, sponsor CHIP program, etc. </a:t>
            </a:r>
          </a:p>
          <a:p>
            <a:r>
              <a:rPr lang="en-US" altLang="en-US" sz="1700">
                <a:solidFill>
                  <a:schemeClr val="tx1">
                    <a:lumMod val="50000"/>
                  </a:schemeClr>
                </a:solidFill>
                <a:ea typeface="Verdana" panose="020B0604030504040204" pitchFamily="34" charset="0"/>
                <a:cs typeface="Verdana" panose="020B0604030504040204" pitchFamily="34" charset="0"/>
              </a:rPr>
              <a:t>Previous recommendations include (but not limited to):</a:t>
            </a:r>
          </a:p>
          <a:p>
            <a:pPr lvl="1"/>
            <a:r>
              <a:rPr lang="en-US" altLang="en-US" sz="1700">
                <a:solidFill>
                  <a:schemeClr val="tx1">
                    <a:lumMod val="50000"/>
                  </a:schemeClr>
                </a:solidFill>
                <a:ea typeface="Verdana" panose="020B0604030504040204" pitchFamily="34" charset="0"/>
                <a:cs typeface="Verdana" panose="020B0604030504040204" pitchFamily="34" charset="0"/>
              </a:rPr>
              <a:t>Three year (FY16, FY17, FY18) plan to mitigate costs (5% goal) and avoid Cadillac plan tax included increases in deductibles, copays, out of pocket maximum and etc.</a:t>
            </a:r>
          </a:p>
          <a:p>
            <a:pPr lvl="1"/>
            <a:r>
              <a:rPr lang="en-US" altLang="en-US" sz="1700">
                <a:solidFill>
                  <a:schemeClr val="tx1">
                    <a:lumMod val="50000"/>
                  </a:schemeClr>
                </a:solidFill>
                <a:ea typeface="Verdana" panose="020B0604030504040204" pitchFamily="34" charset="0"/>
                <a:cs typeface="Verdana" panose="020B0604030504040204" pitchFamily="34" charset="0"/>
              </a:rPr>
              <a:t>Increase the percent of premiums paid by employees</a:t>
            </a:r>
          </a:p>
          <a:p>
            <a:pPr lvl="1"/>
            <a:r>
              <a:rPr lang="en-US" altLang="en-US" sz="1700">
                <a:solidFill>
                  <a:schemeClr val="tx1">
                    <a:lumMod val="50000"/>
                  </a:schemeClr>
                </a:solidFill>
                <a:ea typeface="Verdana" panose="020B0604030504040204" pitchFamily="34" charset="0"/>
                <a:cs typeface="Verdana" panose="020B0604030504040204" pitchFamily="34" charset="0"/>
              </a:rPr>
              <a:t>Changing benefits eligibility or staff to positions with an FTE of 0.75 or greater and appointment length of 4 months or longer (included grandfathering)</a:t>
            </a:r>
          </a:p>
          <a:p>
            <a:pPr lvl="1"/>
            <a:r>
              <a:rPr lang="en-US" altLang="en-US" sz="1700">
                <a:solidFill>
                  <a:schemeClr val="tx1">
                    <a:lumMod val="50000"/>
                  </a:schemeClr>
                </a:solidFill>
                <a:ea typeface="Verdana" panose="020B0604030504040204" pitchFamily="34" charset="0"/>
                <a:cs typeface="Verdana" panose="020B0604030504040204" pitchFamily="34" charset="0"/>
              </a:rPr>
              <a:t>Offer new vision and short term disability plans</a:t>
            </a:r>
          </a:p>
          <a:p>
            <a:pPr lvl="1"/>
            <a:r>
              <a:rPr lang="en-US" altLang="en-US" sz="1700">
                <a:solidFill>
                  <a:schemeClr val="tx1">
                    <a:lumMod val="50000"/>
                  </a:schemeClr>
                </a:solidFill>
                <a:ea typeface="Verdana" panose="020B0604030504040204" pitchFamily="34" charset="0"/>
                <a:cs typeface="Verdana" panose="020B0604030504040204" pitchFamily="34" charset="0"/>
              </a:rPr>
              <a:t>Ensure benefit plans provide coverage for transgender health care needs</a:t>
            </a:r>
          </a:p>
          <a:p>
            <a:pPr lvl="1"/>
            <a:r>
              <a:rPr lang="en-US" altLang="en-US" sz="1700">
                <a:solidFill>
                  <a:schemeClr val="tx1">
                    <a:lumMod val="50000"/>
                  </a:schemeClr>
                </a:solidFill>
                <a:ea typeface="Verdana" panose="020B0604030504040204" pitchFamily="34" charset="0"/>
                <a:cs typeface="Verdana" panose="020B0604030504040204" pitchFamily="34" charset="0"/>
              </a:rPr>
              <a:t>Funding for </a:t>
            </a:r>
            <a:r>
              <a:rPr lang="en-US" altLang="en-US" sz="1700" err="1">
                <a:solidFill>
                  <a:schemeClr val="tx1">
                    <a:lumMod val="50000"/>
                  </a:schemeClr>
                </a:solidFill>
                <a:ea typeface="Verdana" panose="020B0604030504040204" pitchFamily="34" charset="0"/>
                <a:cs typeface="Verdana" panose="020B0604030504040204" pitchFamily="34" charset="0"/>
              </a:rPr>
              <a:t>HealthyOhio</a:t>
            </a:r>
            <a:r>
              <a:rPr lang="en-US" altLang="en-US" sz="1700">
                <a:solidFill>
                  <a:schemeClr val="tx1">
                    <a:lumMod val="50000"/>
                  </a:schemeClr>
                </a:solidFill>
                <a:ea typeface="Verdana" panose="020B0604030504040204" pitchFamily="34" charset="0"/>
                <a:cs typeface="Verdana" panose="020B0604030504040204" pitchFamily="34" charset="0"/>
              </a:rPr>
              <a:t>, specifically the </a:t>
            </a:r>
            <a:r>
              <a:rPr lang="en-US" altLang="en-US" sz="1700" err="1">
                <a:solidFill>
                  <a:schemeClr val="tx1">
                    <a:lumMod val="50000"/>
                  </a:schemeClr>
                </a:solidFill>
                <a:ea typeface="Verdana" panose="020B0604030504040204" pitchFamily="34" charset="0"/>
                <a:cs typeface="Verdana" panose="020B0604030504040204" pitchFamily="34" charset="0"/>
              </a:rPr>
              <a:t>VirginPulse</a:t>
            </a:r>
            <a:r>
              <a:rPr lang="en-US" altLang="en-US" sz="1700">
                <a:solidFill>
                  <a:schemeClr val="tx1">
                    <a:lumMod val="50000"/>
                  </a:schemeClr>
                </a:solidFill>
                <a:ea typeface="Verdana" panose="020B0604030504040204" pitchFamily="34" charset="0"/>
                <a:cs typeface="Verdana" panose="020B0604030504040204" pitchFamily="34" charset="0"/>
              </a:rPr>
              <a:t> wellness program web site</a:t>
            </a:r>
          </a:p>
          <a:p>
            <a:pPr lvl="1"/>
            <a:r>
              <a:rPr lang="en-US" altLang="en-US" sz="1700">
                <a:solidFill>
                  <a:schemeClr val="tx1">
                    <a:lumMod val="50000"/>
                  </a:schemeClr>
                </a:solidFill>
                <a:ea typeface="Verdana" panose="020B0604030504040204" pitchFamily="34" charset="0"/>
                <a:cs typeface="Verdana" panose="020B0604030504040204" pitchFamily="34" charset="0"/>
              </a:rPr>
              <a:t>Adding Advanced Utilization Management Programs for Prescription Drug Plan</a:t>
            </a:r>
          </a:p>
          <a:p>
            <a:pPr lvl="2"/>
            <a:r>
              <a:rPr lang="en-US" altLang="en-US" sz="1700">
                <a:solidFill>
                  <a:schemeClr val="tx1">
                    <a:lumMod val="50000"/>
                  </a:schemeClr>
                </a:solidFill>
                <a:ea typeface="Verdana" panose="020B0604030504040204" pitchFamily="34" charset="0"/>
                <a:cs typeface="Verdana" panose="020B0604030504040204" pitchFamily="34" charset="0"/>
              </a:rPr>
              <a:t>Prior Authorization, Step Therapy, etc. in addition to exclusive home deliver and generics preferred program</a:t>
            </a:r>
          </a:p>
          <a:p>
            <a:pPr lvl="1"/>
            <a:r>
              <a:rPr lang="en-US" altLang="en-US" sz="1700">
                <a:solidFill>
                  <a:schemeClr val="tx1">
                    <a:lumMod val="50000"/>
                  </a:schemeClr>
                </a:solidFill>
                <a:ea typeface="Verdana" panose="020B0604030504040204" pitchFamily="34" charset="0"/>
                <a:cs typeface="Verdana" panose="020B0604030504040204" pitchFamily="34" charset="0"/>
              </a:rPr>
              <a:t>Elimination of HMO plan for Eastern Campus Employees </a:t>
            </a:r>
          </a:p>
          <a:p>
            <a:pPr lvl="1"/>
            <a:r>
              <a:rPr lang="en-US" altLang="en-US" sz="1700">
                <a:solidFill>
                  <a:schemeClr val="tx1">
                    <a:lumMod val="50000"/>
                  </a:schemeClr>
                </a:solidFill>
                <a:ea typeface="Verdana" panose="020B0604030504040204" pitchFamily="34" charset="0"/>
                <a:cs typeface="Verdana" panose="020B0604030504040204" pitchFamily="34" charset="0"/>
              </a:rPr>
              <a:t>Conduct Dependent Eligibility Audit</a:t>
            </a:r>
          </a:p>
          <a:p>
            <a:endParaRPr lang="en-US" altLang="en-US" sz="1400">
              <a:latin typeface="Verdana" panose="020B0604030504040204" pitchFamily="34" charset="0"/>
              <a:ea typeface="Verdana" panose="020B0604030504040204" pitchFamily="34" charset="0"/>
              <a:cs typeface="Verdana" panose="020B0604030504040204" pitchFamily="34" charset="0"/>
            </a:endParaRPr>
          </a:p>
          <a:p>
            <a:pPr marL="0" indent="0">
              <a:spcBef>
                <a:spcPts val="0"/>
              </a:spcBef>
              <a:buNone/>
            </a:pPr>
            <a:endParaRPr lang="en-US" sz="1600">
              <a:solidFill>
                <a:srgbClr val="00694E"/>
              </a:solidFill>
            </a:endParaRPr>
          </a:p>
        </p:txBody>
      </p:sp>
    </p:spTree>
    <p:extLst>
      <p:ext uri="{BB962C8B-B14F-4D97-AF65-F5344CB8AC3E}">
        <p14:creationId xmlns:p14="http://schemas.microsoft.com/office/powerpoint/2010/main" val="17009863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Benefits Open Enrollment</a:t>
            </a:r>
          </a:p>
        </p:txBody>
      </p:sp>
      <p:sp>
        <p:nvSpPr>
          <p:cNvPr id="6" name="Content Placeholder 5"/>
          <p:cNvSpPr>
            <a:spLocks noGrp="1"/>
          </p:cNvSpPr>
          <p:nvPr>
            <p:ph idx="1"/>
          </p:nvPr>
        </p:nvSpPr>
        <p:spPr>
          <a:xfrm>
            <a:off x="383618" y="1155469"/>
            <a:ext cx="11422063" cy="5493171"/>
          </a:xfrm>
        </p:spPr>
        <p:txBody>
          <a:bodyPr>
            <a:normAutofit/>
          </a:bodyPr>
          <a:lstStyle/>
          <a:p>
            <a:pPr marL="285750" indent="-285750">
              <a:buFont typeface="Arial" panose="020B0604020202020204" pitchFamily="34" charset="0"/>
              <a:buChar char="•"/>
            </a:pPr>
            <a:r>
              <a:rPr lang="en-US" sz="1600">
                <a:solidFill>
                  <a:schemeClr val="tx2"/>
                </a:solidFill>
              </a:rPr>
              <a:t>Scheduled for April 15 – May 8</a:t>
            </a:r>
          </a:p>
          <a:p>
            <a:pPr marL="742950" lvl="1" indent="-285750">
              <a:buFont typeface="Arial" panose="020B0604020202020204" pitchFamily="34" charset="0"/>
              <a:buChar char="•"/>
            </a:pPr>
            <a:r>
              <a:rPr lang="en-US" sz="1600">
                <a:solidFill>
                  <a:schemeClr val="tx2"/>
                </a:solidFill>
              </a:rPr>
              <a:t>System will be active the afternoon of April 15 </a:t>
            </a:r>
          </a:p>
          <a:p>
            <a:pPr marL="742950" lvl="1" indent="-285750">
              <a:buFont typeface="Arial" panose="020B0604020202020204" pitchFamily="34" charset="0"/>
              <a:buChar char="•"/>
            </a:pPr>
            <a:r>
              <a:rPr lang="en-US" sz="1600">
                <a:solidFill>
                  <a:schemeClr val="tx2"/>
                </a:solidFill>
              </a:rPr>
              <a:t>Emails will be sent to faculty and staff as the system is activated</a:t>
            </a:r>
          </a:p>
          <a:p>
            <a:pPr marL="285750" indent="-285750">
              <a:buFont typeface="Arial" panose="020B0604020202020204" pitchFamily="34" charset="0"/>
              <a:buChar char="•"/>
            </a:pPr>
            <a:endParaRPr lang="en-US" sz="1600">
              <a:solidFill>
                <a:schemeClr val="tx2"/>
              </a:solidFill>
            </a:endParaRPr>
          </a:p>
          <a:p>
            <a:pPr marL="285750" indent="-285750">
              <a:buFont typeface="Arial" panose="020B0604020202020204" pitchFamily="34" charset="0"/>
              <a:buChar char="•"/>
            </a:pPr>
            <a:r>
              <a:rPr lang="en-US" sz="1600">
                <a:solidFill>
                  <a:schemeClr val="tx2"/>
                </a:solidFill>
              </a:rPr>
              <a:t>Annual period during which you can make changes to benefit elections.</a:t>
            </a:r>
          </a:p>
          <a:p>
            <a:pPr marL="742950" lvl="1" indent="-285750">
              <a:buFont typeface="Arial" panose="020B0604020202020204" pitchFamily="34" charset="0"/>
              <a:buChar char="•"/>
            </a:pPr>
            <a:r>
              <a:rPr lang="en-US" sz="1600">
                <a:solidFill>
                  <a:schemeClr val="tx2"/>
                </a:solidFill>
              </a:rPr>
              <a:t>Changes are effective July 1, 2019</a:t>
            </a:r>
          </a:p>
          <a:p>
            <a:pPr marL="742950" lvl="1" indent="-285750">
              <a:buFont typeface="Arial" panose="020B0604020202020204" pitchFamily="34" charset="0"/>
              <a:buChar char="•"/>
            </a:pPr>
            <a:endParaRPr lang="en-US" sz="1600">
              <a:solidFill>
                <a:schemeClr val="tx2"/>
              </a:solidFill>
            </a:endParaRPr>
          </a:p>
          <a:p>
            <a:pPr marL="285750" indent="-285750">
              <a:buFont typeface="Arial" panose="020B0604020202020204" pitchFamily="34" charset="0"/>
              <a:buChar char="•"/>
            </a:pPr>
            <a:r>
              <a:rPr lang="en-US" sz="1600">
                <a:solidFill>
                  <a:schemeClr val="tx2"/>
                </a:solidFill>
              </a:rPr>
              <a:t>Faculty and Staff PPO premiums are increasing by approximately 6%. Dental premiums increase slightly as well. No other major changes to benefit plans.</a:t>
            </a:r>
          </a:p>
          <a:p>
            <a:pPr marL="285750" indent="-285750">
              <a:buFont typeface="Arial" panose="020B0604020202020204" pitchFamily="34" charset="0"/>
              <a:buChar char="•"/>
            </a:pPr>
            <a:endParaRPr lang="en-US" sz="1600">
              <a:solidFill>
                <a:schemeClr val="tx2"/>
              </a:solidFill>
            </a:endParaRPr>
          </a:p>
          <a:p>
            <a:pPr marL="285750" indent="-285750">
              <a:buFont typeface="Arial" panose="020B0604020202020204" pitchFamily="34" charset="0"/>
              <a:buChar char="•"/>
            </a:pPr>
            <a:r>
              <a:rPr lang="en-US" sz="1600">
                <a:solidFill>
                  <a:schemeClr val="tx2"/>
                </a:solidFill>
              </a:rPr>
              <a:t>Passive enrollment for all benefits excepting flexible spending accounts</a:t>
            </a:r>
          </a:p>
          <a:p>
            <a:pPr marL="742950" lvl="1" indent="-285750">
              <a:buFont typeface="Arial" panose="020B0604020202020204" pitchFamily="34" charset="0"/>
              <a:buChar char="•"/>
            </a:pPr>
            <a:r>
              <a:rPr lang="en-US" sz="1600">
                <a:solidFill>
                  <a:schemeClr val="tx2"/>
                </a:solidFill>
              </a:rPr>
              <a:t>Must enroll in a flexible spending account each year</a:t>
            </a:r>
          </a:p>
          <a:p>
            <a:pPr marL="742950" lvl="1" indent="-285750">
              <a:buFont typeface="Arial" panose="020B0604020202020204" pitchFamily="34" charset="0"/>
              <a:buChar char="•"/>
            </a:pPr>
            <a:r>
              <a:rPr lang="en-US" sz="1600">
                <a:solidFill>
                  <a:schemeClr val="tx2"/>
                </a:solidFill>
              </a:rPr>
              <a:t>Other benefit elections will remain as-is if you take no action</a:t>
            </a:r>
          </a:p>
          <a:p>
            <a:pPr marL="742950" lvl="1" indent="-285750">
              <a:buFont typeface="Arial" panose="020B0604020202020204" pitchFamily="34" charset="0"/>
              <a:buChar char="•"/>
            </a:pPr>
            <a:endParaRPr lang="en-US" sz="1600">
              <a:solidFill>
                <a:schemeClr val="tx2"/>
              </a:solidFill>
            </a:endParaRPr>
          </a:p>
          <a:p>
            <a:pPr marL="285750" indent="-285750">
              <a:buFont typeface="Arial" panose="020B0604020202020204" pitchFamily="34" charset="0"/>
              <a:buChar char="•"/>
            </a:pPr>
            <a:r>
              <a:rPr lang="en-US" sz="1600">
                <a:solidFill>
                  <a:schemeClr val="tx2"/>
                </a:solidFill>
              </a:rPr>
              <a:t>Use </a:t>
            </a:r>
            <a:r>
              <a:rPr lang="en-US" sz="1600" b="1">
                <a:solidFill>
                  <a:schemeClr val="tx2"/>
                </a:solidFill>
              </a:rPr>
              <a:t>My Personal Information </a:t>
            </a:r>
            <a:r>
              <a:rPr lang="en-US" sz="1600">
                <a:solidFill>
                  <a:schemeClr val="tx2"/>
                </a:solidFill>
              </a:rPr>
              <a:t>– </a:t>
            </a:r>
            <a:r>
              <a:rPr lang="en-US" sz="1600" b="1">
                <a:solidFill>
                  <a:schemeClr val="tx2"/>
                </a:solidFill>
              </a:rPr>
              <a:t>Self Service Benefits </a:t>
            </a:r>
            <a:r>
              <a:rPr lang="en-US" sz="1600">
                <a:solidFill>
                  <a:schemeClr val="tx2"/>
                </a:solidFill>
              </a:rPr>
              <a:t>to enroll and make changes</a:t>
            </a:r>
          </a:p>
          <a:p>
            <a:pPr marL="742950" lvl="1" indent="-285750">
              <a:buFont typeface="Arial" panose="020B0604020202020204" pitchFamily="34" charset="0"/>
              <a:buChar char="•"/>
            </a:pPr>
            <a:r>
              <a:rPr lang="en-US" sz="1600">
                <a:solidFill>
                  <a:schemeClr val="tx2"/>
                </a:solidFill>
              </a:rPr>
              <a:t>Access and assistance available in the HR lobby. Open labs will be scheduled as well.</a:t>
            </a:r>
          </a:p>
          <a:p>
            <a:pPr marL="285750" indent="-285750">
              <a:buFont typeface="Arial" panose="020B0604020202020204" pitchFamily="34" charset="0"/>
              <a:buChar char="•"/>
            </a:pPr>
            <a:endParaRPr lang="en-US" sz="1600">
              <a:solidFill>
                <a:schemeClr val="tx2"/>
              </a:solidFill>
            </a:endParaRPr>
          </a:p>
          <a:p>
            <a:pPr marL="285750" indent="-285750">
              <a:buFont typeface="Arial" panose="020B0604020202020204" pitchFamily="34" charset="0"/>
              <a:buChar char="•"/>
            </a:pPr>
            <a:r>
              <a:rPr lang="en-US" sz="1600">
                <a:solidFill>
                  <a:schemeClr val="tx2"/>
                </a:solidFill>
              </a:rPr>
              <a:t>The open forum and presentation schedule will be emailed to faculty and by April 15</a:t>
            </a:r>
          </a:p>
          <a:p>
            <a:endParaRPr lang="en-US"/>
          </a:p>
        </p:txBody>
      </p:sp>
    </p:spTree>
    <p:extLst>
      <p:ext uri="{BB962C8B-B14F-4D97-AF65-F5344CB8AC3E}">
        <p14:creationId xmlns:p14="http://schemas.microsoft.com/office/powerpoint/2010/main" val="16161912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OHIO Ready Staff Program Update</a:t>
            </a:r>
          </a:p>
        </p:txBody>
      </p:sp>
      <p:sp>
        <p:nvSpPr>
          <p:cNvPr id="4" name="Content Placeholder 3"/>
          <p:cNvSpPr>
            <a:spLocks noGrp="1"/>
          </p:cNvSpPr>
          <p:nvPr>
            <p:ph idx="1"/>
          </p:nvPr>
        </p:nvSpPr>
        <p:spPr>
          <a:xfrm>
            <a:off x="383618" y="1338349"/>
            <a:ext cx="11422063" cy="5310291"/>
          </a:xfrm>
        </p:spPr>
        <p:txBody>
          <a:bodyPr/>
          <a:lstStyle/>
          <a:p>
            <a:pPr marL="0" indent="0">
              <a:buNone/>
            </a:pPr>
            <a:r>
              <a:rPr lang="en-US"/>
              <a:t>Mindy Colburn, Assistant Director, VPFA Business Service Center</a:t>
            </a:r>
          </a:p>
        </p:txBody>
      </p:sp>
    </p:spTree>
    <p:extLst>
      <p:ext uri="{BB962C8B-B14F-4D97-AF65-F5344CB8AC3E}">
        <p14:creationId xmlns:p14="http://schemas.microsoft.com/office/powerpoint/2010/main" val="33174522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Purpose/Mission</a:t>
            </a:r>
          </a:p>
        </p:txBody>
      </p:sp>
      <p:sp>
        <p:nvSpPr>
          <p:cNvPr id="4" name="Content Placeholder 3"/>
          <p:cNvSpPr>
            <a:spLocks noGrp="1"/>
          </p:cNvSpPr>
          <p:nvPr>
            <p:ph idx="1"/>
          </p:nvPr>
        </p:nvSpPr>
        <p:spPr>
          <a:xfrm>
            <a:off x="383618" y="1255222"/>
            <a:ext cx="11422063" cy="5393418"/>
          </a:xfrm>
        </p:spPr>
        <p:txBody>
          <a:bodyPr>
            <a:normAutofit fontScale="92500"/>
          </a:bodyPr>
          <a:lstStyle/>
          <a:p>
            <a:r>
              <a:rPr lang="en-US">
                <a:solidFill>
                  <a:schemeClr val="tx2">
                    <a:lumMod val="90000"/>
                    <a:lumOff val="10000"/>
                  </a:schemeClr>
                </a:solidFill>
              </a:rPr>
              <a:t>Create a cost effective pool of employees who can fill short term OU accounting/office staffing needs to limit downtime for departments</a:t>
            </a:r>
          </a:p>
          <a:p>
            <a:r>
              <a:rPr lang="en-US">
                <a:solidFill>
                  <a:schemeClr val="tx2">
                    <a:lumMod val="90000"/>
                    <a:lumOff val="10000"/>
                  </a:schemeClr>
                </a:solidFill>
              </a:rPr>
              <a:t>Cover internal leaves (medical, maternity, paternity, disciplinary) and departmental “busy seasons”</a:t>
            </a:r>
          </a:p>
          <a:p>
            <a:r>
              <a:rPr lang="en-US">
                <a:solidFill>
                  <a:schemeClr val="tx2">
                    <a:lumMod val="90000"/>
                    <a:lumOff val="10000"/>
                  </a:schemeClr>
                </a:solidFill>
              </a:rPr>
              <a:t>Backfill vacancies temporarily during posting and recruiting processes</a:t>
            </a:r>
          </a:p>
          <a:p>
            <a:r>
              <a:rPr lang="en-US">
                <a:solidFill>
                  <a:schemeClr val="tx2">
                    <a:lumMod val="90000"/>
                    <a:lumOff val="10000"/>
                  </a:schemeClr>
                </a:solidFill>
              </a:rPr>
              <a:t>Create a pipeline of talent for the university</a:t>
            </a:r>
          </a:p>
          <a:p>
            <a:endParaRPr lang="en-US"/>
          </a:p>
        </p:txBody>
      </p:sp>
    </p:spTree>
    <p:extLst>
      <p:ext uri="{BB962C8B-B14F-4D97-AF65-F5344CB8AC3E}">
        <p14:creationId xmlns:p14="http://schemas.microsoft.com/office/powerpoint/2010/main" val="14323146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Staffing Update</a:t>
            </a:r>
          </a:p>
        </p:txBody>
      </p:sp>
      <p:sp>
        <p:nvSpPr>
          <p:cNvPr id="4" name="Content Placeholder 3"/>
          <p:cNvSpPr>
            <a:spLocks noGrp="1"/>
          </p:cNvSpPr>
          <p:nvPr>
            <p:ph idx="1"/>
          </p:nvPr>
        </p:nvSpPr>
        <p:spPr>
          <a:xfrm>
            <a:off x="383618" y="1122218"/>
            <a:ext cx="11728026" cy="5526422"/>
          </a:xfrm>
        </p:spPr>
        <p:txBody>
          <a:bodyPr>
            <a:normAutofit fontScale="62500" lnSpcReduction="20000"/>
          </a:bodyPr>
          <a:lstStyle/>
          <a:p>
            <a:r>
              <a:rPr lang="en-US" sz="5400"/>
              <a:t>We currently have 6 full-time Accounting Support Associates</a:t>
            </a:r>
          </a:p>
          <a:p>
            <a:r>
              <a:rPr lang="en-US" sz="5500"/>
              <a:t>The staffing strategy goal was to have a broad representation of units. Units served since program inception:</a:t>
            </a:r>
          </a:p>
          <a:p>
            <a:endParaRPr lang="en-US"/>
          </a:p>
          <a:p>
            <a:pPr marL="0" indent="0">
              <a:buNone/>
            </a:pPr>
            <a:r>
              <a:rPr lang="en-US" sz="3300"/>
              <a:t>VP University Finance		President’s Office					Alden Library</a:t>
            </a:r>
          </a:p>
          <a:p>
            <a:pPr marL="0" indent="0">
              <a:buNone/>
            </a:pPr>
            <a:r>
              <a:rPr lang="en-US" sz="3300"/>
              <a:t>Linguistics/ELIP			Allen Center						Kids on Campus</a:t>
            </a:r>
          </a:p>
          <a:p>
            <a:pPr marL="0" indent="0">
              <a:buNone/>
            </a:pPr>
            <a:r>
              <a:rPr lang="en-US" sz="3300"/>
              <a:t>HCOM					College Health Sciences &amp; Professions	College of Fine Arts</a:t>
            </a:r>
          </a:p>
          <a:p>
            <a:pPr marL="0" indent="0">
              <a:buNone/>
            </a:pPr>
            <a:r>
              <a:rPr lang="en-US" sz="3300"/>
              <a:t>College of Arts and Sciences	Russ College of Engineering			Scripps College</a:t>
            </a:r>
          </a:p>
          <a:p>
            <a:pPr marL="0" indent="0">
              <a:buNone/>
            </a:pPr>
            <a:r>
              <a:rPr lang="en-US" sz="3300"/>
              <a:t>College of Business			Architecture Design &amp; Construction		Real Estate</a:t>
            </a:r>
          </a:p>
          <a:p>
            <a:pPr marL="0" indent="0">
              <a:buNone/>
            </a:pPr>
            <a:r>
              <a:rPr lang="en-US" sz="3300"/>
              <a:t>Procurement				Legal Affairs						General Accounting</a:t>
            </a:r>
          </a:p>
          <a:p>
            <a:pPr marL="0" indent="0">
              <a:buNone/>
            </a:pPr>
            <a:r>
              <a:rPr lang="en-US" sz="3300"/>
              <a:t>Printing Services			Culinary Services					Accounts Payable</a:t>
            </a:r>
          </a:p>
          <a:p>
            <a:pPr marL="0" indent="0">
              <a:buNone/>
            </a:pPr>
            <a:r>
              <a:rPr lang="en-US" sz="3300"/>
              <a:t>Transportation Services		Global Affairs &amp; International Studies	University Advancement</a:t>
            </a:r>
          </a:p>
          <a:p>
            <a:endParaRPr lang="en-US"/>
          </a:p>
        </p:txBody>
      </p:sp>
    </p:spTree>
    <p:extLst>
      <p:ext uri="{BB962C8B-B14F-4D97-AF65-F5344CB8AC3E}">
        <p14:creationId xmlns:p14="http://schemas.microsoft.com/office/powerpoint/2010/main" val="2075577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Cohort timeline</a:t>
            </a:r>
          </a:p>
        </p:txBody>
      </p:sp>
      <p:sp>
        <p:nvSpPr>
          <p:cNvPr id="4" name="Content Placeholder 3"/>
          <p:cNvSpPr>
            <a:spLocks noGrp="1"/>
          </p:cNvSpPr>
          <p:nvPr>
            <p:ph idx="1"/>
          </p:nvPr>
        </p:nvSpPr>
        <p:spPr>
          <a:xfrm>
            <a:off x="383618" y="1537855"/>
            <a:ext cx="11422063" cy="5110785"/>
          </a:xfrm>
        </p:spPr>
        <p:txBody>
          <a:bodyPr>
            <a:normAutofit fontScale="62500" lnSpcReduction="20000"/>
          </a:bodyPr>
          <a:lstStyle/>
          <a:p>
            <a:r>
              <a:rPr lang="en-US" sz="3600"/>
              <a:t>10/31/2016	1</a:t>
            </a:r>
            <a:r>
              <a:rPr lang="en-US" sz="3600" baseline="30000"/>
              <a:t>st</a:t>
            </a:r>
            <a:r>
              <a:rPr lang="en-US" sz="3600"/>
              <a:t> Cohort	3 employees</a:t>
            </a:r>
          </a:p>
          <a:p>
            <a:endParaRPr lang="en-US" sz="3600"/>
          </a:p>
          <a:p>
            <a:r>
              <a:rPr lang="en-US" sz="3600"/>
              <a:t>4/16/2017		2</a:t>
            </a:r>
            <a:r>
              <a:rPr lang="en-US" sz="3600" baseline="30000"/>
              <a:t>nd</a:t>
            </a:r>
            <a:r>
              <a:rPr lang="en-US" sz="3600"/>
              <a:t> Cohort	3 employees</a:t>
            </a:r>
          </a:p>
          <a:p>
            <a:endParaRPr lang="en-US" sz="3600"/>
          </a:p>
          <a:p>
            <a:r>
              <a:rPr lang="en-US" sz="3600"/>
              <a:t>10/9/2017		3</a:t>
            </a:r>
            <a:r>
              <a:rPr lang="en-US" sz="3600" baseline="30000"/>
              <a:t>rd</a:t>
            </a:r>
            <a:r>
              <a:rPr lang="en-US" sz="3600"/>
              <a:t> Cohort	2 employees</a:t>
            </a:r>
          </a:p>
          <a:p>
            <a:endParaRPr lang="en-US" sz="3600"/>
          </a:p>
          <a:p>
            <a:r>
              <a:rPr lang="en-US" sz="3600"/>
              <a:t>10/15/2018	4</a:t>
            </a:r>
            <a:r>
              <a:rPr lang="en-US" sz="3600" baseline="30000"/>
              <a:t>th</a:t>
            </a:r>
            <a:r>
              <a:rPr lang="en-US" sz="3600"/>
              <a:t> Cohort	2 employees</a:t>
            </a:r>
          </a:p>
          <a:p>
            <a:endParaRPr lang="en-US" sz="3600"/>
          </a:p>
          <a:p>
            <a:r>
              <a:rPr lang="en-US" sz="3600"/>
              <a:t>3/4/2019		5</a:t>
            </a:r>
            <a:r>
              <a:rPr lang="en-US" sz="3600" baseline="30000"/>
              <a:t>th</a:t>
            </a:r>
            <a:r>
              <a:rPr lang="en-US" sz="3600"/>
              <a:t> Cohort	4 employees</a:t>
            </a:r>
          </a:p>
          <a:p>
            <a:endParaRPr lang="en-US" sz="3600"/>
          </a:p>
          <a:p>
            <a:r>
              <a:rPr lang="en-US"/>
              <a:t>Total of 14 employees hired with 8 moving on to promotional opportunities within the University (HCOM, Event Services, College of Health Sciences, Printing Services, College of Arts &amp; Sciences, College of Engineering, Accounts Payable, VPFA Business Service Center)</a:t>
            </a:r>
          </a:p>
          <a:p>
            <a:endParaRPr lang="en-US"/>
          </a:p>
        </p:txBody>
      </p:sp>
    </p:spTree>
    <p:extLst>
      <p:ext uri="{BB962C8B-B14F-4D97-AF65-F5344CB8AC3E}">
        <p14:creationId xmlns:p14="http://schemas.microsoft.com/office/powerpoint/2010/main" val="33005403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Funding Model</a:t>
            </a:r>
          </a:p>
        </p:txBody>
      </p:sp>
      <p:sp>
        <p:nvSpPr>
          <p:cNvPr id="4" name="Content Placeholder 3"/>
          <p:cNvSpPr>
            <a:spLocks noGrp="1"/>
          </p:cNvSpPr>
          <p:nvPr>
            <p:ph idx="1"/>
          </p:nvPr>
        </p:nvSpPr>
        <p:spPr>
          <a:xfrm>
            <a:off x="383618" y="1172095"/>
            <a:ext cx="11422063" cy="5476545"/>
          </a:xfrm>
        </p:spPr>
        <p:txBody>
          <a:bodyPr>
            <a:normAutofit fontScale="70000" lnSpcReduction="20000"/>
          </a:bodyPr>
          <a:lstStyle/>
          <a:p>
            <a:r>
              <a:rPr lang="en-US"/>
              <a:t>OHIO Ready Staff functions as a full cost recovery department</a:t>
            </a:r>
          </a:p>
          <a:p>
            <a:r>
              <a:rPr lang="en-US"/>
              <a:t>Departments are only billed for the hours worked in their respective area</a:t>
            </a:r>
          </a:p>
          <a:p>
            <a:r>
              <a:rPr lang="en-US"/>
              <a:t>PTO, training, departmental meetings, office expenses, etc. are included in the cost recovery model; Training and program oversight is absorbed by the VPFA Business Service Center</a:t>
            </a:r>
          </a:p>
          <a:p>
            <a:r>
              <a:rPr lang="en-US"/>
              <a:t>Financial Update:</a:t>
            </a:r>
          </a:p>
          <a:p>
            <a:pPr lvl="1"/>
            <a:r>
              <a:rPr lang="en-US"/>
              <a:t>FY17 	$17,935  loss (due to program start-up expenses)</a:t>
            </a:r>
          </a:p>
          <a:p>
            <a:pPr lvl="1"/>
            <a:r>
              <a:rPr lang="en-US"/>
              <a:t>FY18		$12,828 profit (balance back to university)</a:t>
            </a:r>
          </a:p>
          <a:p>
            <a:pPr lvl="1"/>
            <a:r>
              <a:rPr lang="en-US"/>
              <a:t>FY19		projected break-even</a:t>
            </a:r>
          </a:p>
          <a:p>
            <a:r>
              <a:rPr lang="en-US"/>
              <a:t>90% overall utilization rate since inception</a:t>
            </a:r>
          </a:p>
        </p:txBody>
      </p:sp>
    </p:spTree>
    <p:extLst>
      <p:ext uri="{BB962C8B-B14F-4D97-AF65-F5344CB8AC3E}">
        <p14:creationId xmlns:p14="http://schemas.microsoft.com/office/powerpoint/2010/main" val="16465649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Notes, Observations and Feedback</a:t>
            </a:r>
          </a:p>
        </p:txBody>
      </p:sp>
      <p:sp>
        <p:nvSpPr>
          <p:cNvPr id="4" name="Content Placeholder 3"/>
          <p:cNvSpPr>
            <a:spLocks noGrp="1"/>
          </p:cNvSpPr>
          <p:nvPr>
            <p:ph idx="1"/>
          </p:nvPr>
        </p:nvSpPr>
        <p:spPr>
          <a:xfrm>
            <a:off x="383618" y="1172095"/>
            <a:ext cx="11422063" cy="5476545"/>
          </a:xfrm>
        </p:spPr>
        <p:txBody>
          <a:bodyPr>
            <a:normAutofit fontScale="85000" lnSpcReduction="10000"/>
          </a:bodyPr>
          <a:lstStyle/>
          <a:p>
            <a:r>
              <a:rPr lang="en-US"/>
              <a:t>Higher than expected demand for part-time assignments and longer term assignments</a:t>
            </a:r>
          </a:p>
          <a:p>
            <a:r>
              <a:rPr lang="en-US"/>
              <a:t>Not enough staff to fulfill all staffing requests</a:t>
            </a:r>
          </a:p>
          <a:p>
            <a:r>
              <a:rPr lang="en-US"/>
              <a:t>Positive Feedback from Classified Senate, Employee Resource Fair and Vendor Fair</a:t>
            </a:r>
          </a:p>
          <a:p>
            <a:r>
              <a:rPr lang="en-US"/>
              <a:t>Very good feedback from units regarding the quality of work, the ease of transition and the knowledge base of employees when arriving on site for assignments</a:t>
            </a:r>
          </a:p>
          <a:p>
            <a:pPr lvl="1"/>
            <a:r>
              <a:rPr lang="en-US" sz="1500"/>
              <a:t>“Great job, very professional.”</a:t>
            </a:r>
          </a:p>
          <a:p>
            <a:pPr lvl="1"/>
            <a:r>
              <a:rPr lang="en-US" sz="1500"/>
              <a:t>“We’ve been pleased and they’ve both been a great asset to us.  They both engendered a high level of trust in a very short period of time.”</a:t>
            </a:r>
          </a:p>
          <a:p>
            <a:pPr lvl="1"/>
            <a:r>
              <a:rPr lang="en-US" sz="1500"/>
              <a:t>“This is a great program and I would highly recommend it to others.”</a:t>
            </a:r>
          </a:p>
          <a:p>
            <a:pPr lvl="1"/>
            <a:r>
              <a:rPr lang="en-US" sz="1500"/>
              <a:t>“Huge help in moving this project forward.”</a:t>
            </a:r>
          </a:p>
          <a:p>
            <a:pPr lvl="1"/>
            <a:r>
              <a:rPr lang="en-US" sz="1500"/>
              <a:t>“She has completed all task thoroughly and has done a wonderful job.”</a:t>
            </a:r>
          </a:p>
          <a:p>
            <a:pPr lvl="1"/>
            <a:r>
              <a:rPr lang="en-US" sz="1500"/>
              <a:t>“She did a very good job keeping her composure when she had to cover both buying centers by herself.”</a:t>
            </a:r>
          </a:p>
          <a:p>
            <a:endParaRPr lang="en-US"/>
          </a:p>
        </p:txBody>
      </p:sp>
    </p:spTree>
    <p:extLst>
      <p:ext uri="{BB962C8B-B14F-4D97-AF65-F5344CB8AC3E}">
        <p14:creationId xmlns:p14="http://schemas.microsoft.com/office/powerpoint/2010/main" val="14293041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8D8FC4C8-22DD-4EE5-9561-668C16C09020}" type="slidenum">
              <a:rPr lang="en-US" smtClean="0"/>
              <a:pPr>
                <a:defRPr/>
              </a:pPr>
              <a:t>58</a:t>
            </a:fld>
            <a:endParaRPr lang="en-US"/>
          </a:p>
        </p:txBody>
      </p:sp>
      <p:sp>
        <p:nvSpPr>
          <p:cNvPr id="4" name="TextBox 3"/>
          <p:cNvSpPr txBox="1"/>
          <p:nvPr/>
        </p:nvSpPr>
        <p:spPr>
          <a:xfrm>
            <a:off x="1524001" y="329134"/>
            <a:ext cx="9019309" cy="553998"/>
          </a:xfrm>
          <a:prstGeom prst="rect">
            <a:avLst/>
          </a:prstGeom>
          <a:noFill/>
        </p:spPr>
        <p:txBody>
          <a:bodyPr wrap="square" rtlCol="0">
            <a:spAutoFit/>
          </a:bodyPr>
          <a:lstStyle/>
          <a:p>
            <a:r>
              <a:rPr lang="en-US" sz="3000" b="1" u="sng">
                <a:solidFill>
                  <a:srgbClr val="006600"/>
                </a:solidFill>
              </a:rPr>
              <a:t>OHIO.EDU/OHIO-READY-STAFF</a:t>
            </a:r>
          </a:p>
        </p:txBody>
      </p:sp>
      <p:pic>
        <p:nvPicPr>
          <p:cNvPr id="3" name="Picture 2">
            <a:extLst>
              <a:ext uri="{FF2B5EF4-FFF2-40B4-BE49-F238E27FC236}">
                <a16:creationId xmlns:a16="http://schemas.microsoft.com/office/drawing/2014/main" id="{D4EDFB3D-793C-4849-A1C5-F6F32DE16877}"/>
              </a:ext>
            </a:extLst>
          </p:cNvPr>
          <p:cNvPicPr>
            <a:picLocks noChangeAspect="1"/>
          </p:cNvPicPr>
          <p:nvPr/>
        </p:nvPicPr>
        <p:blipFill>
          <a:blip r:embed="rId2"/>
          <a:stretch>
            <a:fillRect/>
          </a:stretch>
        </p:blipFill>
        <p:spPr>
          <a:xfrm>
            <a:off x="1581050" y="847273"/>
            <a:ext cx="8629751" cy="4742329"/>
          </a:xfrm>
          <a:prstGeom prst="rect">
            <a:avLst/>
          </a:prstGeom>
        </p:spPr>
      </p:pic>
      <p:sp>
        <p:nvSpPr>
          <p:cNvPr id="6" name="Arrow: Left 5">
            <a:extLst>
              <a:ext uri="{FF2B5EF4-FFF2-40B4-BE49-F238E27FC236}">
                <a16:creationId xmlns:a16="http://schemas.microsoft.com/office/drawing/2014/main" id="{EDCA2D8C-73ED-4E8B-87F4-402ED1230832}"/>
              </a:ext>
            </a:extLst>
          </p:cNvPr>
          <p:cNvSpPr/>
          <p:nvPr/>
        </p:nvSpPr>
        <p:spPr>
          <a:xfrm>
            <a:off x="10035989" y="1497106"/>
            <a:ext cx="574963" cy="358588"/>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50451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a:t>Questions and Inquiries</a:t>
            </a:r>
          </a:p>
        </p:txBody>
      </p:sp>
      <p:sp>
        <p:nvSpPr>
          <p:cNvPr id="4" name="Content Placeholder 3"/>
          <p:cNvSpPr>
            <a:spLocks noGrp="1"/>
          </p:cNvSpPr>
          <p:nvPr>
            <p:ph idx="1"/>
          </p:nvPr>
        </p:nvSpPr>
        <p:spPr>
          <a:xfrm>
            <a:off x="383618" y="1271847"/>
            <a:ext cx="11422063" cy="5376793"/>
          </a:xfrm>
        </p:spPr>
        <p:txBody>
          <a:bodyPr/>
          <a:lstStyle/>
          <a:p>
            <a:pPr marL="0" indent="0">
              <a:buNone/>
            </a:pPr>
            <a:r>
              <a:rPr lang="en-US" b="1"/>
              <a:t>Mindy Colburn, Assistant Director, VPFA Business Service Center/OHIO Ready Staff</a:t>
            </a:r>
          </a:p>
          <a:p>
            <a:pPr marL="0" indent="0">
              <a:buNone/>
            </a:pPr>
            <a:r>
              <a:rPr lang="en-US" b="1"/>
              <a:t>740-597-3269 or colburnm@ohio.edu</a:t>
            </a:r>
          </a:p>
          <a:p>
            <a:pPr marL="0" indent="0">
              <a:buNone/>
            </a:pPr>
            <a:endParaRPr lang="en-US"/>
          </a:p>
        </p:txBody>
      </p:sp>
    </p:spTree>
    <p:extLst>
      <p:ext uri="{BB962C8B-B14F-4D97-AF65-F5344CB8AC3E}">
        <p14:creationId xmlns:p14="http://schemas.microsoft.com/office/powerpoint/2010/main" val="3778543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Goals</a:t>
            </a:r>
          </a:p>
        </p:txBody>
      </p:sp>
      <p:sp>
        <p:nvSpPr>
          <p:cNvPr id="3" name="Text Placeholder 2"/>
          <p:cNvSpPr>
            <a:spLocks noGrp="1"/>
          </p:cNvSpPr>
          <p:nvPr>
            <p:ph type="body" sz="quarter" idx="11"/>
          </p:nvPr>
        </p:nvSpPr>
        <p:spPr/>
        <p:txBody>
          <a:bodyPr/>
          <a:lstStyle/>
          <a:p>
            <a:r>
              <a:rPr lang="en-US"/>
              <a:t>Post Awards and Grants Partner Group</a:t>
            </a:r>
          </a:p>
        </p:txBody>
      </p:sp>
      <p:sp>
        <p:nvSpPr>
          <p:cNvPr id="4" name="Content Placeholder 3"/>
          <p:cNvSpPr>
            <a:spLocks noGrp="1"/>
          </p:cNvSpPr>
          <p:nvPr>
            <p:ph idx="1"/>
          </p:nvPr>
        </p:nvSpPr>
        <p:spPr/>
        <p:txBody>
          <a:bodyPr/>
          <a:lstStyle/>
          <a:p>
            <a:pPr>
              <a:lnSpc>
                <a:spcPct val="120000"/>
              </a:lnSpc>
            </a:pPr>
            <a:r>
              <a:rPr lang="en-US" sz="2600">
                <a:solidFill>
                  <a:schemeClr val="tx2"/>
                </a:solidFill>
              </a:rPr>
              <a:t>Roles &amp; Responsibilities matrix – policies and procedures review</a:t>
            </a:r>
          </a:p>
          <a:p>
            <a:pPr>
              <a:lnSpc>
                <a:spcPct val="120000"/>
              </a:lnSpc>
            </a:pPr>
            <a:r>
              <a:rPr lang="en-US" sz="2600">
                <a:solidFill>
                  <a:schemeClr val="tx2"/>
                </a:solidFill>
              </a:rPr>
              <a:t>Grants Management Training</a:t>
            </a:r>
          </a:p>
          <a:p>
            <a:pPr>
              <a:lnSpc>
                <a:spcPct val="120000"/>
              </a:lnSpc>
            </a:pPr>
            <a:r>
              <a:rPr lang="en-US" sz="2600">
                <a:solidFill>
                  <a:schemeClr val="tx2"/>
                </a:solidFill>
              </a:rPr>
              <a:t>Institutional Base Salary – define and how impacts campus</a:t>
            </a:r>
          </a:p>
          <a:p>
            <a:pPr>
              <a:lnSpc>
                <a:spcPct val="120000"/>
              </a:lnSpc>
            </a:pPr>
            <a:r>
              <a:rPr lang="en-US" sz="2600">
                <a:solidFill>
                  <a:schemeClr val="tx2"/>
                </a:solidFill>
              </a:rPr>
              <a:t>Vacation &amp; Sick leave </a:t>
            </a:r>
          </a:p>
          <a:p>
            <a:pPr>
              <a:lnSpc>
                <a:spcPct val="120000"/>
              </a:lnSpc>
            </a:pPr>
            <a:r>
              <a:rPr lang="en-US" sz="2600">
                <a:solidFill>
                  <a:schemeClr val="tx2"/>
                </a:solidFill>
              </a:rPr>
              <a:t>Other issues that arise</a:t>
            </a:r>
          </a:p>
          <a:p>
            <a:pPr lvl="1">
              <a:lnSpc>
                <a:spcPct val="120000"/>
              </a:lnSpc>
            </a:pPr>
            <a:r>
              <a:rPr lang="en-US" sz="2200">
                <a:solidFill>
                  <a:schemeClr val="tx2"/>
                </a:solidFill>
              </a:rPr>
              <a:t>Cost share process</a:t>
            </a:r>
          </a:p>
          <a:p>
            <a:pPr lvl="1">
              <a:lnSpc>
                <a:spcPct val="120000"/>
              </a:lnSpc>
            </a:pPr>
            <a:r>
              <a:rPr lang="en-US" sz="2200">
                <a:solidFill>
                  <a:schemeClr val="tx2"/>
                </a:solidFill>
              </a:rPr>
              <a:t>Terminology definitions</a:t>
            </a:r>
          </a:p>
          <a:p>
            <a:pPr>
              <a:lnSpc>
                <a:spcPct val="120000"/>
              </a:lnSpc>
            </a:pPr>
            <a:endParaRPr lang="en-US" sz="2600"/>
          </a:p>
          <a:p>
            <a:endParaRPr lang="en-US"/>
          </a:p>
        </p:txBody>
      </p:sp>
    </p:spTree>
    <p:extLst>
      <p:ext uri="{BB962C8B-B14F-4D97-AF65-F5344CB8AC3E}">
        <p14:creationId xmlns:p14="http://schemas.microsoft.com/office/powerpoint/2010/main" val="18582543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93605" y="1748985"/>
            <a:ext cx="6027815" cy="1326724"/>
          </a:xfrm>
        </p:spPr>
        <p:txBody>
          <a:bodyPr/>
          <a:lstStyle/>
          <a:p>
            <a:r>
              <a:rPr lang="en-US"/>
              <a:t>Thursday, June 6</a:t>
            </a:r>
            <a:br>
              <a:rPr lang="en-US"/>
            </a:br>
            <a:r>
              <a:rPr lang="en-US"/>
              <a:t>9-11 AM</a:t>
            </a:r>
          </a:p>
          <a:p>
            <a:r>
              <a:rPr lang="en-US"/>
              <a:t>HRTC 141-45</a:t>
            </a:r>
          </a:p>
        </p:txBody>
      </p:sp>
      <p:sp>
        <p:nvSpPr>
          <p:cNvPr id="3" name="Text Placeholder 2"/>
          <p:cNvSpPr>
            <a:spLocks noGrp="1"/>
          </p:cNvSpPr>
          <p:nvPr>
            <p:ph type="body" sz="quarter" idx="11"/>
          </p:nvPr>
        </p:nvSpPr>
        <p:spPr/>
        <p:txBody>
          <a:bodyPr/>
          <a:lstStyle/>
          <a:p>
            <a:endParaRPr lang="en-US"/>
          </a:p>
          <a:p>
            <a:r>
              <a:rPr lang="en-US"/>
              <a:t>Next Business Forum</a:t>
            </a:r>
          </a:p>
        </p:txBody>
      </p:sp>
    </p:spTree>
    <p:extLst>
      <p:ext uri="{BB962C8B-B14F-4D97-AF65-F5344CB8AC3E}">
        <p14:creationId xmlns:p14="http://schemas.microsoft.com/office/powerpoint/2010/main" val="2341600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Steps</a:t>
            </a:r>
          </a:p>
        </p:txBody>
      </p:sp>
      <p:sp>
        <p:nvSpPr>
          <p:cNvPr id="3" name="Text Placeholder 2"/>
          <p:cNvSpPr>
            <a:spLocks noGrp="1"/>
          </p:cNvSpPr>
          <p:nvPr>
            <p:ph type="body" sz="quarter" idx="11"/>
          </p:nvPr>
        </p:nvSpPr>
        <p:spPr/>
        <p:txBody>
          <a:bodyPr/>
          <a:lstStyle/>
          <a:p>
            <a:r>
              <a:rPr lang="en-US"/>
              <a:t>Roles and Responsibilities Matrix</a:t>
            </a:r>
          </a:p>
        </p:txBody>
      </p:sp>
      <p:sp>
        <p:nvSpPr>
          <p:cNvPr id="4" name="Content Placeholder 3"/>
          <p:cNvSpPr>
            <a:spLocks noGrp="1"/>
          </p:cNvSpPr>
          <p:nvPr>
            <p:ph idx="1"/>
          </p:nvPr>
        </p:nvSpPr>
        <p:spPr/>
        <p:txBody>
          <a:bodyPr>
            <a:normAutofit fontScale="62500" lnSpcReduction="20000"/>
          </a:bodyPr>
          <a:lstStyle/>
          <a:p>
            <a:pPr lvl="0"/>
            <a:r>
              <a:rPr lang="en-US">
                <a:solidFill>
                  <a:schemeClr val="tx2"/>
                </a:solidFill>
              </a:rPr>
              <a:t>Identify the owner and contributors for each function (complete)</a:t>
            </a:r>
          </a:p>
          <a:p>
            <a:pPr lvl="0"/>
            <a:r>
              <a:rPr lang="en-US">
                <a:solidFill>
                  <a:schemeClr val="tx2"/>
                </a:solidFill>
              </a:rPr>
              <a:t>Identify the appropriate level of internal control for each function (complete)</a:t>
            </a:r>
          </a:p>
          <a:p>
            <a:pPr lvl="1"/>
            <a:r>
              <a:rPr lang="en-US">
                <a:solidFill>
                  <a:schemeClr val="tx2"/>
                </a:solidFill>
              </a:rPr>
              <a:t>Regulatory</a:t>
            </a:r>
          </a:p>
          <a:p>
            <a:pPr lvl="1"/>
            <a:r>
              <a:rPr lang="en-US">
                <a:solidFill>
                  <a:schemeClr val="tx2"/>
                </a:solidFill>
              </a:rPr>
              <a:t>Institutional Policy</a:t>
            </a:r>
          </a:p>
          <a:p>
            <a:pPr lvl="1"/>
            <a:r>
              <a:rPr lang="en-US">
                <a:solidFill>
                  <a:schemeClr val="tx2"/>
                </a:solidFill>
              </a:rPr>
              <a:t>Procedure</a:t>
            </a:r>
          </a:p>
          <a:p>
            <a:pPr lvl="1"/>
            <a:r>
              <a:rPr lang="en-US">
                <a:solidFill>
                  <a:schemeClr val="tx2"/>
                </a:solidFill>
              </a:rPr>
              <a:t>Instruction</a:t>
            </a:r>
          </a:p>
          <a:p>
            <a:pPr lvl="0"/>
            <a:r>
              <a:rPr lang="en-US">
                <a:solidFill>
                  <a:schemeClr val="tx2"/>
                </a:solidFill>
              </a:rPr>
              <a:t>Perform GAP analysis to identify where internal controls are ineffective (in progress)</a:t>
            </a:r>
          </a:p>
          <a:p>
            <a:pPr lvl="0"/>
            <a:r>
              <a:rPr lang="en-US">
                <a:solidFill>
                  <a:schemeClr val="tx2"/>
                </a:solidFill>
              </a:rPr>
              <a:t>Create policies, procedures, instructions, and training where needed (not started)</a:t>
            </a:r>
          </a:p>
          <a:p>
            <a:pPr lvl="0"/>
            <a:r>
              <a:rPr lang="en-US">
                <a:solidFill>
                  <a:schemeClr val="tx2"/>
                </a:solidFill>
              </a:rPr>
              <a:t>Create website portal (not started)</a:t>
            </a:r>
          </a:p>
          <a:p>
            <a:endParaRPr lang="en-US"/>
          </a:p>
        </p:txBody>
      </p:sp>
    </p:spTree>
    <p:extLst>
      <p:ext uri="{BB962C8B-B14F-4D97-AF65-F5344CB8AC3E}">
        <p14:creationId xmlns:p14="http://schemas.microsoft.com/office/powerpoint/2010/main" val="139911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t>Functions:</a:t>
            </a:r>
          </a:p>
        </p:txBody>
      </p:sp>
      <p:sp>
        <p:nvSpPr>
          <p:cNvPr id="3" name="Text Placeholder 2"/>
          <p:cNvSpPr>
            <a:spLocks noGrp="1"/>
          </p:cNvSpPr>
          <p:nvPr>
            <p:ph type="body" sz="quarter" idx="11"/>
          </p:nvPr>
        </p:nvSpPr>
        <p:spPr/>
        <p:txBody>
          <a:bodyPr/>
          <a:lstStyle/>
          <a:p>
            <a:r>
              <a:rPr lang="en-US"/>
              <a:t>Roles and Responsibilities Matrix</a:t>
            </a:r>
          </a:p>
        </p:txBody>
      </p:sp>
      <p:sp>
        <p:nvSpPr>
          <p:cNvPr id="4" name="Content Placeholder 3"/>
          <p:cNvSpPr>
            <a:spLocks noGrp="1"/>
          </p:cNvSpPr>
          <p:nvPr>
            <p:ph idx="1"/>
          </p:nvPr>
        </p:nvSpPr>
        <p:spPr/>
        <p:txBody>
          <a:bodyPr>
            <a:normAutofit fontScale="77500" lnSpcReduction="20000"/>
          </a:bodyPr>
          <a:lstStyle/>
          <a:p>
            <a:r>
              <a:rPr lang="en-US">
                <a:solidFill>
                  <a:schemeClr val="tx2"/>
                </a:solidFill>
              </a:rPr>
              <a:t>Identification of Funding Opportunities</a:t>
            </a:r>
          </a:p>
          <a:p>
            <a:r>
              <a:rPr lang="en-US">
                <a:solidFill>
                  <a:schemeClr val="tx2"/>
                </a:solidFill>
              </a:rPr>
              <a:t>Proposal Preparation and Submission</a:t>
            </a:r>
          </a:p>
          <a:p>
            <a:r>
              <a:rPr lang="en-US">
                <a:solidFill>
                  <a:schemeClr val="tx2"/>
                </a:solidFill>
              </a:rPr>
              <a:t>Pre-Award/Post-Submission</a:t>
            </a:r>
          </a:p>
          <a:p>
            <a:r>
              <a:rPr lang="en-US">
                <a:solidFill>
                  <a:schemeClr val="tx2"/>
                </a:solidFill>
              </a:rPr>
              <a:t>Regulatory Compliance</a:t>
            </a:r>
          </a:p>
          <a:p>
            <a:r>
              <a:rPr lang="en-US">
                <a:solidFill>
                  <a:schemeClr val="tx2"/>
                </a:solidFill>
              </a:rPr>
              <a:t>Award Negotiation, Acceptance, and Account Establishment</a:t>
            </a:r>
          </a:p>
          <a:p>
            <a:r>
              <a:rPr lang="en-US">
                <a:solidFill>
                  <a:schemeClr val="tx2"/>
                </a:solidFill>
              </a:rPr>
              <a:t>Managing the Award – Financial</a:t>
            </a:r>
          </a:p>
          <a:p>
            <a:r>
              <a:rPr lang="en-US">
                <a:solidFill>
                  <a:schemeClr val="tx2"/>
                </a:solidFill>
              </a:rPr>
              <a:t>Managing the Award - Non-Financial</a:t>
            </a:r>
          </a:p>
          <a:p>
            <a:r>
              <a:rPr lang="en-US">
                <a:solidFill>
                  <a:schemeClr val="tx2"/>
                </a:solidFill>
              </a:rPr>
              <a:t>Financial Reporting</a:t>
            </a:r>
          </a:p>
          <a:p>
            <a:r>
              <a:rPr lang="en-US">
                <a:solidFill>
                  <a:schemeClr val="tx2"/>
                </a:solidFill>
              </a:rPr>
              <a:t>Closing Out the Award</a:t>
            </a:r>
          </a:p>
        </p:txBody>
      </p:sp>
    </p:spTree>
    <p:extLst>
      <p:ext uri="{BB962C8B-B14F-4D97-AF65-F5344CB8AC3E}">
        <p14:creationId xmlns:p14="http://schemas.microsoft.com/office/powerpoint/2010/main" val="2128265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3118" y="1167094"/>
            <a:ext cx="6987696" cy="372533"/>
          </a:xfrm>
        </p:spPr>
        <p:txBody>
          <a:bodyPr/>
          <a:lstStyle/>
          <a:p>
            <a:r>
              <a:rPr lang="en-US"/>
              <a:t>Draft Function, Roles, Policy and Procedures</a:t>
            </a:r>
          </a:p>
        </p:txBody>
      </p:sp>
      <p:sp>
        <p:nvSpPr>
          <p:cNvPr id="3" name="Text Placeholder 2"/>
          <p:cNvSpPr>
            <a:spLocks noGrp="1"/>
          </p:cNvSpPr>
          <p:nvPr>
            <p:ph type="body" sz="quarter" idx="11"/>
          </p:nvPr>
        </p:nvSpPr>
        <p:spPr/>
        <p:txBody>
          <a:bodyPr/>
          <a:lstStyle/>
          <a:p>
            <a:r>
              <a:rPr lang="en-US"/>
              <a:t>Roles and Responsibilities Matrix</a:t>
            </a:r>
          </a:p>
          <a:p>
            <a:endParaRPr lang="en-US"/>
          </a:p>
        </p:txBody>
      </p:sp>
      <p:pic>
        <p:nvPicPr>
          <p:cNvPr id="7" name="Content Placeholder 6"/>
          <p:cNvPicPr>
            <a:picLocks noGrp="1" noChangeAspect="1"/>
          </p:cNvPicPr>
          <p:nvPr>
            <p:ph idx="1"/>
          </p:nvPr>
        </p:nvPicPr>
        <p:blipFill>
          <a:blip r:embed="rId2"/>
          <a:stretch>
            <a:fillRect/>
          </a:stretch>
        </p:blipFill>
        <p:spPr>
          <a:xfrm>
            <a:off x="1714611" y="2170113"/>
            <a:ext cx="8761191" cy="4478337"/>
          </a:xfrm>
          <a:prstGeom prst="rect">
            <a:avLst/>
          </a:prstGeom>
        </p:spPr>
      </p:pic>
    </p:spTree>
    <p:extLst>
      <p:ext uri="{BB962C8B-B14F-4D97-AF65-F5344CB8AC3E}">
        <p14:creationId xmlns:p14="http://schemas.microsoft.com/office/powerpoint/2010/main" val="1430825098"/>
      </p:ext>
    </p:extLst>
  </p:cSld>
  <p:clrMapOvr>
    <a:masterClrMapping/>
  </p:clrMapOvr>
</p:sld>
</file>

<file path=ppt/theme/theme1.xml><?xml version="1.0" encoding="utf-8"?>
<a:theme xmlns:a="http://schemas.openxmlformats.org/drawingml/2006/main" name="BOT_MASTER">
  <a:themeElements>
    <a:clrScheme name="Custom 1">
      <a:dk1>
        <a:srgbClr val="776F67"/>
      </a:dk1>
      <a:lt1>
        <a:sysClr val="window" lastClr="FFFFFF"/>
      </a:lt1>
      <a:dk2>
        <a:srgbClr val="282828"/>
      </a:dk2>
      <a:lt2>
        <a:srgbClr val="00694E"/>
      </a:lt2>
      <a:accent1>
        <a:srgbClr val="003050"/>
      </a:accent1>
      <a:accent2>
        <a:srgbClr val="C0143C"/>
      </a:accent2>
      <a:accent3>
        <a:srgbClr val="D3A985"/>
      </a:accent3>
      <a:accent4>
        <a:srgbClr val="612D62"/>
      </a:accent4>
      <a:accent5>
        <a:srgbClr val="6EB4CD"/>
      </a:accent5>
      <a:accent6>
        <a:srgbClr val="F4AA00"/>
      </a:accent6>
      <a:hlink>
        <a:srgbClr val="8FD400"/>
      </a:hlink>
      <a:folHlink>
        <a:srgbClr val="6991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U BoT template - Widescreen 16.9.potx" id="{4BC2F8AE-8E41-4581-862E-59E9E12A4834}" vid="{AB1C6B35-DEC7-4583-BC58-2B07065C8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F434EBE0E373438C1C943C50140A74" ma:contentTypeVersion="10" ma:contentTypeDescription="Create a new document." ma:contentTypeScope="" ma:versionID="e60e93c0a7bbef1064c7d9ffe8f0a168">
  <xsd:schema xmlns:xsd="http://www.w3.org/2001/XMLSchema" xmlns:xs="http://www.w3.org/2001/XMLSchema" xmlns:p="http://schemas.microsoft.com/office/2006/metadata/properties" xmlns:ns2="d90a3a6c-e566-4cd3-8d71-07e1dd1f097d" xmlns:ns3="dc6d38ae-da85-41f9-96ee-979e6e200399" targetNamespace="http://schemas.microsoft.com/office/2006/metadata/properties" ma:root="true" ma:fieldsID="b498524f1e7522fb64dc00a3e49a82db" ns2:_="" ns3:_="">
    <xsd:import namespace="d90a3a6c-e566-4cd3-8d71-07e1dd1f097d"/>
    <xsd:import namespace="dc6d38ae-da85-41f9-96ee-979e6e20039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0a3a6c-e566-4cd3-8d71-07e1dd1f0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c6d38ae-da85-41f9-96ee-979e6e20039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F91F026-7741-4DE7-B12F-DEDA4A82ABD9}">
  <ds:schemaRefs>
    <ds:schemaRef ds:uri="d90a3a6c-e566-4cd3-8d71-07e1dd1f097d"/>
    <ds:schemaRef ds:uri="dc6d38ae-da85-41f9-96ee-979e6e2003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294FDCB-0A6D-42D7-A67F-0A34AA142B76}">
  <ds:schemaRefs>
    <ds:schemaRef ds:uri="http://schemas.microsoft.com/sharepoint/v3/contenttype/forms"/>
  </ds:schemaRefs>
</ds:datastoreItem>
</file>

<file path=customXml/itemProps3.xml><?xml version="1.0" encoding="utf-8"?>
<ds:datastoreItem xmlns:ds="http://schemas.openxmlformats.org/officeDocument/2006/customXml" ds:itemID="{717216A8-A7C6-4721-8EF0-D467B1A9C1EE}">
  <ds:schemaRefs>
    <ds:schemaRef ds:uri="d90a3a6c-e566-4cd3-8d71-07e1dd1f097d"/>
    <ds:schemaRef ds:uri="dc6d38ae-da85-41f9-96ee-979e6e2003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OU BoT template - Widescreen 16.9</Template>
  <Application>Microsoft Office PowerPoint</Application>
  <PresentationFormat>Widescreen</PresentationFormat>
  <Slides>60</Slides>
  <Notes>0</Notes>
  <HiddenSlides>0</HiddenSlides>
  <ScaleCrop>false</ScaleCrop>
  <HeadingPairs>
    <vt:vector size="4" baseType="variant">
      <vt:variant>
        <vt:lpstr>Theme</vt:lpstr>
      </vt:variant>
      <vt:variant>
        <vt:i4>2</vt:i4>
      </vt:variant>
      <vt:variant>
        <vt:lpstr>Slide Titles</vt:lpstr>
      </vt:variant>
      <vt:variant>
        <vt:i4>60</vt:i4>
      </vt:variant>
    </vt:vector>
  </HeadingPairs>
  <TitlesOfParts>
    <vt:vector size="62" baseType="lpstr">
      <vt:lpstr>BOT_MASTER</vt:lpstr>
      <vt:lpstr>Office Theme</vt:lpstr>
      <vt:lpstr>Business Forum</vt:lpstr>
      <vt:lpstr>PowerPoint Presentation</vt:lpstr>
      <vt:lpstr>Post Awards and Grants Partner Group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Compensation Partner Group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Hospitality Partner Group</vt:lpstr>
      <vt:lpstr>PowerPoint Presentation</vt:lpstr>
      <vt:lpstr>PowerPoint Presentation</vt:lpstr>
      <vt:lpstr>Questions</vt:lpstr>
      <vt:lpstr>Finance Updates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Ohio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 Topic</dc:title>
  <dc:creator>Cochran, Jennifer</dc:creator>
  <cp:revision>1</cp:revision>
  <cp:lastPrinted>2017-04-06T15:25:43Z</cp:lastPrinted>
  <dcterms:created xsi:type="dcterms:W3CDTF">2017-11-09T21:22:04Z</dcterms:created>
  <dcterms:modified xsi:type="dcterms:W3CDTF">2019-04-09T14:35:40Z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0x01010007F434EBE0E373438C1C943C50140A74</vt:lpwstr>
  </property>
</Properties>
</file>