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8" r:id="rId3"/>
    <p:sldId id="259" r:id="rId4"/>
    <p:sldId id="260" r:id="rId5"/>
    <p:sldId id="262" r:id="rId6"/>
    <p:sldId id="266" r:id="rId7"/>
    <p:sldId id="265" r:id="rId8"/>
    <p:sldId id="261" r:id="rId9"/>
    <p:sldId id="263" r:id="rId10"/>
    <p:sldId id="264" r:id="rId11"/>
  </p:sldIdLst>
  <p:sldSz cx="12188825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39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>
        <p:scale>
          <a:sx n="70" d="100"/>
          <a:sy n="70" d="100"/>
        </p:scale>
        <p:origin x="48" y="-1236"/>
      </p:cViewPr>
      <p:guideLst>
        <p:guide orient="horz" pos="2160"/>
        <p:guide pos="3839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162" y="2130426"/>
            <a:ext cx="10360501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324" y="3886200"/>
            <a:ext cx="8532178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A68B0-805D-3748-928E-D348CEE2AE4D}" type="datetimeFigureOut">
              <a:rPr lang="en-US" smtClean="0"/>
              <a:t>12/21/2016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08B762-777B-7C42-BFD3-F3F62E5936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06634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A68B0-805D-3748-928E-D348CEE2AE4D}" type="datetimeFigureOut">
              <a:rPr lang="en-US" smtClean="0"/>
              <a:t>12/21/2016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08B762-777B-7C42-BFD3-F3F62E5936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01976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780415" y="274639"/>
            <a:ext cx="3654531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2589" y="274639"/>
            <a:ext cx="1076468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A68B0-805D-3748-928E-D348CEE2AE4D}" type="datetimeFigureOut">
              <a:rPr lang="en-US" smtClean="0"/>
              <a:t>12/21/2016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08B762-777B-7C42-BFD3-F3F62E5936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2992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A68B0-805D-3748-928E-D348CEE2AE4D}" type="datetimeFigureOut">
              <a:rPr lang="en-US" smtClean="0"/>
              <a:t>12/21/2016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08B762-777B-7C42-BFD3-F3F62E5936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29842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2833" y="4406901"/>
            <a:ext cx="10360501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2833" y="2906713"/>
            <a:ext cx="10360501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A68B0-805D-3748-928E-D348CEE2AE4D}" type="datetimeFigureOut">
              <a:rPr lang="en-US" smtClean="0"/>
              <a:t>12/21/2016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08B762-777B-7C42-BFD3-F3F62E5936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40973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2589" y="1600201"/>
            <a:ext cx="7209606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25341" y="1600201"/>
            <a:ext cx="720960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A68B0-805D-3748-928E-D348CEE2AE4D}" type="datetimeFigureOut">
              <a:rPr lang="en-US" smtClean="0"/>
              <a:t>12/21/2016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08B762-777B-7C42-BFD3-F3F62E5936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713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441" y="274638"/>
            <a:ext cx="10969943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441" y="1535113"/>
            <a:ext cx="5385514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441" y="2174875"/>
            <a:ext cx="5385514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1754" y="1535113"/>
            <a:ext cx="538763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1754" y="2174875"/>
            <a:ext cx="538763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A68B0-805D-3748-928E-D348CEE2AE4D}" type="datetimeFigureOut">
              <a:rPr lang="en-US" smtClean="0"/>
              <a:t>12/21/2016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08B762-777B-7C42-BFD3-F3F62E5936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17579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A68B0-805D-3748-928E-D348CEE2AE4D}" type="datetimeFigureOut">
              <a:rPr lang="en-US" smtClean="0"/>
              <a:t>12/21/2016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08B762-777B-7C42-BFD3-F3F62E5936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70163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A68B0-805D-3748-928E-D348CEE2AE4D}" type="datetimeFigureOut">
              <a:rPr lang="en-US" smtClean="0"/>
              <a:t>12/21/2016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08B762-777B-7C42-BFD3-F3F62E5936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76511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442" y="273050"/>
            <a:ext cx="4010039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5492" y="273051"/>
            <a:ext cx="6813892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442" y="1435101"/>
            <a:ext cx="4010039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A68B0-805D-3748-928E-D348CEE2AE4D}" type="datetimeFigureOut">
              <a:rPr lang="en-US" smtClean="0"/>
              <a:t>12/21/2016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08B762-777B-7C42-BFD3-F3F62E5936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10315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095" y="4800600"/>
            <a:ext cx="7313295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095" y="612775"/>
            <a:ext cx="7313295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095" y="5367338"/>
            <a:ext cx="7313295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A68B0-805D-3748-928E-D348CEE2AE4D}" type="datetimeFigureOut">
              <a:rPr lang="en-US" smtClean="0"/>
              <a:t>12/21/2016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08B762-777B-7C42-BFD3-F3F62E5936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23877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441" y="274638"/>
            <a:ext cx="10969943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441" y="1600201"/>
            <a:ext cx="10969943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441" y="6356351"/>
            <a:ext cx="284405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0A68B0-805D-3748-928E-D348CEE2AE4D}" type="datetimeFigureOut">
              <a:rPr lang="en-US" smtClean="0"/>
              <a:t>12/21/2016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4515" y="6356351"/>
            <a:ext cx="385979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5325" y="6356351"/>
            <a:ext cx="284405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08B762-777B-7C42-BFD3-F3F62E5936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67149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09696" y="0"/>
            <a:ext cx="10360501" cy="1470025"/>
          </a:xfrm>
        </p:spPr>
        <p:txBody>
          <a:bodyPr>
            <a:normAutofit/>
          </a:bodyPr>
          <a:lstStyle/>
          <a:p>
            <a:r>
              <a:rPr lang="en-US" sz="5400" b="1" dirty="0"/>
              <a:t>Prioritization</a:t>
            </a:r>
            <a:r>
              <a:rPr lang="en-US" sz="6000" dirty="0"/>
              <a:t> </a:t>
            </a:r>
            <a:r>
              <a:rPr lang="en-US" sz="5400" b="1" dirty="0"/>
              <a:t>Tool</a:t>
            </a:r>
            <a:endParaRPr lang="en-US" sz="6000" b="1" dirty="0"/>
          </a:p>
        </p:txBody>
      </p:sp>
      <p:pic>
        <p:nvPicPr>
          <p:cNvPr id="5" name="Picture 4" descr="http://www.prioritiesmichigan.org/wp-content/uploads/2014/09/priorities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60812" y="2006600"/>
            <a:ext cx="4267200" cy="284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508457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Step 3: Monitor Results, Adjust Priorities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441" y="1962310"/>
            <a:ext cx="7460139" cy="4525963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List the actions taken to the problem in each row</a:t>
            </a:r>
          </a:p>
          <a:p>
            <a:r>
              <a:rPr lang="en-US" dirty="0"/>
              <a:t>Assign new severity numbers from </a:t>
            </a:r>
            <a:r>
              <a:rPr lang="en-US" dirty="0" smtClean="0"/>
              <a:t>1-3</a:t>
            </a:r>
            <a:endParaRPr lang="en-US" dirty="0"/>
          </a:p>
          <a:p>
            <a:pPr lvl="1"/>
            <a:r>
              <a:rPr lang="en-US" dirty="0"/>
              <a:t>SEV 1: Safety and Ergonomic Risks</a:t>
            </a:r>
          </a:p>
          <a:p>
            <a:pPr lvl="1"/>
            <a:r>
              <a:rPr lang="en-US" dirty="0"/>
              <a:t>SEV 2: Productivity Risks</a:t>
            </a:r>
          </a:p>
          <a:p>
            <a:r>
              <a:rPr lang="en-US" dirty="0"/>
              <a:t>The new severity numbers will be used to calculate a new </a:t>
            </a:r>
            <a:r>
              <a:rPr lang="en-US" dirty="0" smtClean="0"/>
              <a:t>priority/color</a:t>
            </a:r>
            <a:endParaRPr lang="en-US" dirty="0"/>
          </a:p>
          <a:p>
            <a:pPr lvl="1"/>
            <a:r>
              <a:rPr lang="en-US" dirty="0"/>
              <a:t>Hopefully it will go down from step 1!</a:t>
            </a:r>
          </a:p>
          <a:p>
            <a:r>
              <a:rPr lang="en-US" dirty="0"/>
              <a:t>A new project can be selected by reviewing the priorities</a:t>
            </a: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70339" y="1825832"/>
            <a:ext cx="2316359" cy="42630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087035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Purpose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9421" y="2080261"/>
            <a:ext cx="6797199" cy="4525963"/>
          </a:xfrm>
        </p:spPr>
        <p:txBody>
          <a:bodyPr>
            <a:normAutofit/>
          </a:bodyPr>
          <a:lstStyle/>
          <a:p>
            <a:r>
              <a:rPr lang="en-US" sz="2400" dirty="0"/>
              <a:t>A facility or process may have many areas that need improvements and it may seem overwhelming</a:t>
            </a:r>
          </a:p>
          <a:p>
            <a:r>
              <a:rPr lang="en-US" sz="2400" dirty="0"/>
              <a:t>Thus, priorities need to be set to determine which problems to tackle first</a:t>
            </a:r>
          </a:p>
          <a:p>
            <a:r>
              <a:rPr lang="en-US" sz="2400" dirty="0"/>
              <a:t>Goal </a:t>
            </a:r>
            <a:r>
              <a:rPr lang="en-US" sz="2400" dirty="0">
                <a:sym typeface="Wingdings" panose="05000000000000000000" pitchFamily="2" charset="2"/>
              </a:rPr>
              <a:t> Prioritize problems based on ergonomic, safety, and productivity risks</a:t>
            </a:r>
          </a:p>
          <a:p>
            <a:r>
              <a:rPr lang="en-US" sz="2400" dirty="0">
                <a:sym typeface="Wingdings" panose="05000000000000000000" pitchFamily="2" charset="2"/>
              </a:rPr>
              <a:t>Once problems are prioritized, actions can be taken and monitored in a strategic way</a:t>
            </a:r>
            <a:endParaRPr lang="en-US" sz="2400" dirty="0"/>
          </a:p>
        </p:txBody>
      </p:sp>
      <p:pic>
        <p:nvPicPr>
          <p:cNvPr id="4" name="Picture 2" descr="http://www.intentionalcaregiver.com/wp-content/uploads/2015/02/prioritize-working-caregiver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54499" y="2541457"/>
            <a:ext cx="3524885" cy="35248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8054499" y="2476450"/>
            <a:ext cx="31011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Prevent this feeling!</a:t>
            </a:r>
          </a:p>
        </p:txBody>
      </p:sp>
    </p:spTree>
    <p:extLst>
      <p:ext uri="{BB962C8B-B14F-4D97-AF65-F5344CB8AC3E}">
        <p14:creationId xmlns:p14="http://schemas.microsoft.com/office/powerpoint/2010/main" val="19399280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Instructions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441" y="1962310"/>
            <a:ext cx="7460139" cy="4525963"/>
          </a:xfrm>
        </p:spPr>
        <p:txBody>
          <a:bodyPr/>
          <a:lstStyle/>
          <a:p>
            <a:r>
              <a:rPr lang="en-US" dirty="0"/>
              <a:t>This tool is best filled out by a team of individuals with a wide knowledge of the areas and processes</a:t>
            </a:r>
          </a:p>
          <a:p>
            <a:r>
              <a:rPr lang="en-US" dirty="0"/>
              <a:t>This allows for as many problems as possible to be considered</a:t>
            </a:r>
          </a:p>
          <a:p>
            <a:r>
              <a:rPr lang="en-US" dirty="0"/>
              <a:t>Also this document should be used to monitor the priority of problems as corrective actions are taken over time</a:t>
            </a:r>
          </a:p>
        </p:txBody>
      </p:sp>
      <p:pic>
        <p:nvPicPr>
          <p:cNvPr id="4" name="Picture 2" descr="http://fusiongrowthpartners.com/wp-content/uploads/2012/03/ProblemSolvingTeam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01000" y="1985169"/>
            <a:ext cx="3966152" cy="3756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866387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70441" y="3064319"/>
            <a:ext cx="8705850" cy="2962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Headers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" y="1851661"/>
            <a:ext cx="3886200" cy="4525963"/>
          </a:xfrm>
        </p:spPr>
        <p:txBody>
          <a:bodyPr>
            <a:normAutofit/>
          </a:bodyPr>
          <a:lstStyle/>
          <a:p>
            <a:r>
              <a:rPr lang="en-US" sz="2800" dirty="0"/>
              <a:t>At the top fill in</a:t>
            </a:r>
          </a:p>
          <a:p>
            <a:pPr lvl="1"/>
            <a:r>
              <a:rPr lang="en-US" sz="2400" dirty="0"/>
              <a:t>Team Members</a:t>
            </a:r>
          </a:p>
          <a:p>
            <a:pPr lvl="1"/>
            <a:r>
              <a:rPr lang="en-US" sz="2400" dirty="0"/>
              <a:t>Date</a:t>
            </a:r>
          </a:p>
          <a:p>
            <a:r>
              <a:rPr lang="en-US" sz="2800" dirty="0"/>
              <a:t>Then 3 steps for each problem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sz="2400" dirty="0"/>
              <a:t>Characterize the Problem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sz="2400" dirty="0"/>
              <a:t>Action Plan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sz="2400" dirty="0"/>
              <a:t>Results</a:t>
            </a:r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3066585" y="2651760"/>
            <a:ext cx="825191" cy="292162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Arrow Connector 5"/>
          <p:cNvCxnSpPr/>
          <p:nvPr/>
        </p:nvCxnSpPr>
        <p:spPr>
          <a:xfrm flipV="1">
            <a:off x="3246120" y="3532670"/>
            <a:ext cx="1348182" cy="856450"/>
          </a:xfrm>
          <a:prstGeom prst="straightConnector1">
            <a:avLst/>
          </a:prstGeom>
          <a:ln w="38100">
            <a:solidFill>
              <a:schemeClr val="accent3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 flipV="1">
            <a:off x="2583180" y="3523310"/>
            <a:ext cx="5612966" cy="1665910"/>
          </a:xfrm>
          <a:prstGeom prst="straightConnector1">
            <a:avLst/>
          </a:prstGeom>
          <a:ln w="38100">
            <a:solidFill>
              <a:schemeClr val="accent3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 flipV="1">
            <a:off x="2080260" y="3523311"/>
            <a:ext cx="8457642" cy="2123109"/>
          </a:xfrm>
          <a:prstGeom prst="straightConnector1">
            <a:avLst/>
          </a:prstGeom>
          <a:ln w="38100">
            <a:solidFill>
              <a:schemeClr val="accent3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ounded Rectangle 11"/>
          <p:cNvSpPr/>
          <p:nvPr/>
        </p:nvSpPr>
        <p:spPr>
          <a:xfrm>
            <a:off x="3770441" y="3064319"/>
            <a:ext cx="8183667" cy="347954"/>
          </a:xfrm>
          <a:prstGeom prst="round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09698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Step 1: Characterize the Problem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870870"/>
            <a:ext cx="7460139" cy="4525963"/>
          </a:xfrm>
        </p:spPr>
        <p:txBody>
          <a:bodyPr>
            <a:normAutofit/>
          </a:bodyPr>
          <a:lstStyle/>
          <a:p>
            <a:r>
              <a:rPr lang="en-US" sz="2800" dirty="0"/>
              <a:t>Enter the department in which a problem occurs</a:t>
            </a:r>
          </a:p>
          <a:p>
            <a:pPr lvl="1"/>
            <a:r>
              <a:rPr lang="en-US" sz="2400" dirty="0"/>
              <a:t>Helps identify high priority departments</a:t>
            </a:r>
          </a:p>
          <a:p>
            <a:r>
              <a:rPr lang="en-US" sz="2800" dirty="0"/>
              <a:t>Enter a unique name for the problem</a:t>
            </a:r>
          </a:p>
          <a:p>
            <a:r>
              <a:rPr lang="en-US" sz="2800" dirty="0"/>
              <a:t>Enter any potential injuries or ergonomic risks associated with the problem</a:t>
            </a:r>
          </a:p>
          <a:p>
            <a:pPr lvl="1"/>
            <a:r>
              <a:rPr lang="en-US" sz="2400" dirty="0"/>
              <a:t>Then assign these risk a severity ranking (</a:t>
            </a:r>
            <a:r>
              <a:rPr lang="en-US" sz="2400" dirty="0" smtClean="0"/>
              <a:t>1-3) </a:t>
            </a:r>
            <a:endParaRPr lang="en-US" sz="2400" dirty="0"/>
          </a:p>
          <a:p>
            <a:pPr lvl="1"/>
            <a:r>
              <a:rPr lang="en-US" sz="2400" dirty="0"/>
              <a:t>(1 = </a:t>
            </a:r>
            <a:r>
              <a:rPr lang="en-US" sz="2400" dirty="0" smtClean="0"/>
              <a:t>Low Risk, 2=Moderate Risk, 3=Severe Risk)</a:t>
            </a:r>
            <a:endParaRPr lang="en-US" sz="2400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783"/>
          <a:stretch/>
        </p:blipFill>
        <p:spPr bwMode="auto">
          <a:xfrm>
            <a:off x="7245510" y="2624504"/>
            <a:ext cx="4039906" cy="2581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787001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Step 1: Characterize the Problem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870870"/>
            <a:ext cx="12051323" cy="4525963"/>
          </a:xfrm>
        </p:spPr>
        <p:txBody>
          <a:bodyPr>
            <a:normAutofit/>
          </a:bodyPr>
          <a:lstStyle/>
          <a:p>
            <a:r>
              <a:rPr lang="en-US" sz="2400" dirty="0" smtClean="0"/>
              <a:t>Here is a guide for assigning the severity of ergonomic and safety risks</a:t>
            </a:r>
            <a:endParaRPr lang="en-US" sz="2400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68756428"/>
              </p:ext>
            </p:extLst>
          </p:nvPr>
        </p:nvGraphicFramePr>
        <p:xfrm>
          <a:off x="1976401" y="2520400"/>
          <a:ext cx="8236023" cy="2956139"/>
        </p:xfrm>
        <a:graphic>
          <a:graphicData uri="http://schemas.openxmlformats.org/drawingml/2006/table">
            <a:tbl>
              <a:tblPr firstRow="1" firstCol="1" bandRow="1">
                <a:tableStyleId>{793D81CF-94F2-401A-BA57-92F5A7B2D0C5}</a:tableStyleId>
              </a:tblPr>
              <a:tblGrid>
                <a:gridCol w="1408793"/>
                <a:gridCol w="6827230"/>
              </a:tblGrid>
              <a:tr h="349949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Ranking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Examples</a:t>
                      </a:r>
                      <a:endParaRPr lang="en-US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71610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1 – mild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42900" marR="0" lvl="0" indent="-3429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US" sz="1800" dirty="0">
                          <a:effectLst/>
                        </a:rPr>
                        <a:t>Observation is good</a:t>
                      </a:r>
                    </a:p>
                    <a:p>
                      <a:pPr marL="342900" marR="0" lvl="0" indent="-3429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US" sz="1800" dirty="0">
                          <a:effectLst/>
                        </a:rPr>
                        <a:t>No observable </a:t>
                      </a:r>
                      <a:r>
                        <a:rPr lang="en-US" sz="1800" dirty="0" smtClean="0">
                          <a:effectLst/>
                        </a:rPr>
                        <a:t>safety/ergonomic </a:t>
                      </a:r>
                      <a:r>
                        <a:rPr lang="en-US" sz="1800" dirty="0">
                          <a:effectLst/>
                        </a:rPr>
                        <a:t>risk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08225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2 - moderate</a:t>
                      </a:r>
                      <a:endParaRPr lang="en-US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42900" marR="0" lvl="0" indent="-3429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US" sz="1800" dirty="0">
                          <a:effectLst/>
                        </a:rPr>
                        <a:t>Near misses</a:t>
                      </a:r>
                    </a:p>
                    <a:p>
                      <a:pPr marL="342900" marR="0" lvl="0" indent="-3429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US" sz="1800" dirty="0">
                          <a:effectLst/>
                        </a:rPr>
                        <a:t>Minor incidents </a:t>
                      </a:r>
                    </a:p>
                    <a:p>
                      <a:pPr marL="342900" marR="0" lvl="0" indent="-3429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US" sz="1800" dirty="0">
                          <a:effectLst/>
                        </a:rPr>
                        <a:t>Observation of a likelihood that an injury or ergonomic issue may occur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71610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3 - severe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42900" marR="0" lvl="0" indent="-3429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US" sz="1800" dirty="0">
                          <a:effectLst/>
                        </a:rPr>
                        <a:t>Already had an injury as a result of this problem</a:t>
                      </a:r>
                    </a:p>
                    <a:p>
                      <a:pPr marL="342900" marR="0" lvl="0" indent="-3429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US" sz="1800" dirty="0">
                          <a:effectLst/>
                        </a:rPr>
                        <a:t>Task frequently leads to musculoskeletal  disorders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274713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Step 1: Characterize the Problem (continued)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870870"/>
            <a:ext cx="11941908" cy="4525963"/>
          </a:xfrm>
        </p:spPr>
        <p:txBody>
          <a:bodyPr>
            <a:normAutofit/>
          </a:bodyPr>
          <a:lstStyle/>
          <a:p>
            <a:r>
              <a:rPr lang="en-US" sz="2800" dirty="0"/>
              <a:t>Enter any potential productivity </a:t>
            </a:r>
            <a:r>
              <a:rPr lang="en-US" sz="2800" dirty="0" smtClean="0"/>
              <a:t>risks in the same way in the column “SEV 2”</a:t>
            </a:r>
            <a:endParaRPr lang="en-US" sz="2400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02618855"/>
              </p:ext>
            </p:extLst>
          </p:nvPr>
        </p:nvGraphicFramePr>
        <p:xfrm>
          <a:off x="1612289" y="2407260"/>
          <a:ext cx="8964246" cy="3032248"/>
        </p:xfrm>
        <a:graphic>
          <a:graphicData uri="http://schemas.openxmlformats.org/drawingml/2006/table">
            <a:tbl>
              <a:tblPr firstRow="1" firstCol="1" bandRow="1">
                <a:tableStyleId>{793D81CF-94F2-401A-BA57-92F5A7B2D0C5}</a:tableStyleId>
              </a:tblPr>
              <a:tblGrid>
                <a:gridCol w="1533358"/>
                <a:gridCol w="7430888"/>
              </a:tblGrid>
              <a:tr h="359997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Ranking</a:t>
                      </a:r>
                      <a:endParaRPr lang="en-US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Examples</a:t>
                      </a:r>
                      <a:endParaRPr lang="en-US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58936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1 – mild</a:t>
                      </a:r>
                      <a:endParaRPr lang="en-US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42900" marR="0" lvl="0" indent="-3429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US" sz="1600">
                          <a:effectLst/>
                        </a:rPr>
                        <a:t>Observation is good</a:t>
                      </a:r>
                    </a:p>
                    <a:p>
                      <a:pPr marL="342900" marR="0" lvl="0" indent="-3429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US" sz="1600">
                          <a:effectLst/>
                        </a:rPr>
                        <a:t>No observable productivity  risk</a:t>
                      </a:r>
                      <a:endParaRPr lang="en-US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19214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2 - moderate</a:t>
                      </a:r>
                      <a:endParaRPr lang="en-US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42900" marR="0" lvl="0" indent="-3429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US" sz="1600">
                          <a:effectLst/>
                        </a:rPr>
                        <a:t>Minor delays</a:t>
                      </a:r>
                    </a:p>
                    <a:p>
                      <a:pPr marL="342900" marR="0" lvl="0" indent="-3429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US" sz="1600">
                          <a:effectLst/>
                        </a:rPr>
                        <a:t>A lot of variability in the process</a:t>
                      </a:r>
                    </a:p>
                    <a:p>
                      <a:pPr marL="342900" marR="0" lvl="0" indent="-3429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US" sz="1600">
                          <a:effectLst/>
                        </a:rPr>
                        <a:t>Observation of a likelihood that a productivity issue may occur</a:t>
                      </a:r>
                      <a:endParaRPr lang="en-US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89075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3 - severe</a:t>
                      </a:r>
                      <a:endParaRPr lang="en-US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42900" marR="0" lvl="0" indent="-3429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US" sz="1600" dirty="0">
                          <a:effectLst/>
                        </a:rPr>
                        <a:t>Already had a major productivity incident</a:t>
                      </a:r>
                    </a:p>
                    <a:p>
                      <a:pPr marL="342900" marR="0" lvl="0" indent="-3429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US" sz="1600" dirty="0">
                          <a:effectLst/>
                        </a:rPr>
                        <a:t>Serious delay</a:t>
                      </a:r>
                    </a:p>
                    <a:p>
                      <a:pPr marL="342900" marR="0" lvl="0" indent="-3429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US" sz="1600" dirty="0">
                          <a:effectLst/>
                        </a:rPr>
                        <a:t>High occurrence of rework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691648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Note on Ranking System for Severity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441" y="1962310"/>
            <a:ext cx="11163459" cy="4525963"/>
          </a:xfrm>
        </p:spPr>
        <p:txBody>
          <a:bodyPr>
            <a:normAutofit/>
          </a:bodyPr>
          <a:lstStyle/>
          <a:p>
            <a:r>
              <a:rPr lang="en-US" sz="2800" dirty="0" smtClean="0"/>
              <a:t>Based on the scores assigned, the Excel sheet will calculate a priority color as shown below</a:t>
            </a:r>
            <a:endParaRPr lang="en-US" sz="28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94305" y="2962030"/>
            <a:ext cx="4646711" cy="293406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3988490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Step 2: Create an Action Plan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441" y="1962310"/>
            <a:ext cx="7460139" cy="4525963"/>
          </a:xfrm>
        </p:spPr>
        <p:txBody>
          <a:bodyPr/>
          <a:lstStyle/>
          <a:p>
            <a:r>
              <a:rPr lang="en-US" dirty="0"/>
              <a:t>From Priorities in Step 1, select a problem to create an action plan for</a:t>
            </a:r>
          </a:p>
          <a:p>
            <a:r>
              <a:rPr lang="en-US" dirty="0"/>
              <a:t>Enter recommended actions for that row</a:t>
            </a:r>
          </a:p>
          <a:p>
            <a:pPr lvl="1"/>
            <a:r>
              <a:rPr lang="en-US" dirty="0"/>
              <a:t>Consider using another BWC tool from the drop down box to help tackle the problem</a:t>
            </a:r>
          </a:p>
          <a:p>
            <a:r>
              <a:rPr lang="en-US" dirty="0"/>
              <a:t>Enter a start and end date</a:t>
            </a:r>
          </a:p>
        </p:txBody>
      </p:sp>
      <p:pic>
        <p:nvPicPr>
          <p:cNvPr id="5124" name="Picture 4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3392" t="24657" r="27802" b="21492"/>
          <a:stretch/>
        </p:blipFill>
        <p:spPr bwMode="auto">
          <a:xfrm>
            <a:off x="8349767" y="1962310"/>
            <a:ext cx="3597683" cy="42035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813512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120</TotalTime>
  <Words>478</Words>
  <Application>Microsoft Office PowerPoint</Application>
  <PresentationFormat>Custom</PresentationFormat>
  <Paragraphs>70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Prioritization Tool</vt:lpstr>
      <vt:lpstr>Purpose</vt:lpstr>
      <vt:lpstr>Instructions</vt:lpstr>
      <vt:lpstr>Headers</vt:lpstr>
      <vt:lpstr>Step 1: Characterize the Problem</vt:lpstr>
      <vt:lpstr>Step 1: Characterize the Problem</vt:lpstr>
      <vt:lpstr>Step 1: Characterize the Problem (continued)</vt:lpstr>
      <vt:lpstr>Note on Ranking System for Severity</vt:lpstr>
      <vt:lpstr>Step 2: Create an Action Plan</vt:lpstr>
      <vt:lpstr>Step 3: Monitor Results, Adjust Priorities</vt:lpstr>
    </vt:vector>
  </TitlesOfParts>
  <Company>Ohio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Design Photo</dc:creator>
  <cp:lastModifiedBy>Loree, Nicholas</cp:lastModifiedBy>
  <cp:revision>14</cp:revision>
  <dcterms:created xsi:type="dcterms:W3CDTF">2016-09-07T18:56:01Z</dcterms:created>
  <dcterms:modified xsi:type="dcterms:W3CDTF">2016-12-21T21:14:49Z</dcterms:modified>
</cp:coreProperties>
</file>