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56" r:id="rId3"/>
    <p:sldId id="258" r:id="rId4"/>
    <p:sldId id="259" r:id="rId5"/>
    <p:sldId id="260" r:id="rId6"/>
    <p:sldId id="262" r:id="rId7"/>
    <p:sldId id="266" r:id="rId8"/>
    <p:sldId id="265" r:id="rId9"/>
    <p:sldId id="261" r:id="rId10"/>
    <p:sldId id="263" r:id="rId11"/>
    <p:sldId id="264" r:id="rId1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98" y="7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6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9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8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9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5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1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5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3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8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1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5.png"/><Relationship Id="rId5" Type="http://schemas.openxmlformats.org/officeDocument/2006/relationships/image" Target="../media/image12.emf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8.emf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9.emf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png"/><Relationship Id="rId5" Type="http://schemas.openxmlformats.org/officeDocument/2006/relationships/image" Target="../media/image10.emf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 FOR NARRATION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15741" y="1955801"/>
            <a:ext cx="9026733" cy="3615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To hear the narration:</a:t>
            </a:r>
          </a:p>
          <a:p>
            <a:pPr lvl="1"/>
            <a:r>
              <a:rPr lang="en-US" dirty="0"/>
              <a:t>Make sure your volume is turned up</a:t>
            </a:r>
          </a:p>
          <a:p>
            <a:pPr lvl="1"/>
            <a:r>
              <a:rPr lang="en-US" dirty="0"/>
              <a:t>On toolbar, selected Slide Show make sure ‘Play Narrations’ and ‘Use Timings’ is clicked </a:t>
            </a:r>
          </a:p>
          <a:p>
            <a:pPr lvl="1"/>
            <a:r>
              <a:rPr lang="en-US" dirty="0"/>
              <a:t>Under the same toolbar heading, choose either play ‘From Beginning’ or ‘From Current Slide’</a:t>
            </a:r>
          </a:p>
          <a:p>
            <a:pPr lvl="1"/>
            <a:r>
              <a:rPr lang="en-US" dirty="0"/>
              <a:t>Slides will advance automatically</a:t>
            </a:r>
          </a:p>
          <a:p>
            <a:pPr lvl="1"/>
            <a:endParaRPr lang="en-US" dirty="0"/>
          </a:p>
        </p:txBody>
      </p:sp>
      <p:pic>
        <p:nvPicPr>
          <p:cNvPr id="11" name="Picture 2" descr="Image result for narra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50" y="1931744"/>
            <a:ext cx="383857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737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Create an Action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962310"/>
            <a:ext cx="7460139" cy="4525963"/>
          </a:xfrm>
        </p:spPr>
        <p:txBody>
          <a:bodyPr/>
          <a:lstStyle/>
          <a:p>
            <a:r>
              <a:rPr lang="en-US" dirty="0"/>
              <a:t>From Priorities in Step 1, select a problem to create an action plan for</a:t>
            </a:r>
          </a:p>
          <a:p>
            <a:r>
              <a:rPr lang="en-US" dirty="0"/>
              <a:t>Enter recommended actions for that row</a:t>
            </a:r>
          </a:p>
          <a:p>
            <a:pPr lvl="1"/>
            <a:r>
              <a:rPr lang="en-US" dirty="0"/>
              <a:t>Consider using another BWC tool from the drop down box to help tackle the problem</a:t>
            </a:r>
          </a:p>
          <a:p>
            <a:r>
              <a:rPr lang="en-US" dirty="0"/>
              <a:t>Enter a start and end date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24657" r="27802" b="21492"/>
          <a:stretch/>
        </p:blipFill>
        <p:spPr bwMode="auto">
          <a:xfrm>
            <a:off x="8349767" y="1962310"/>
            <a:ext cx="3597683" cy="420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5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81"/>
    </mc:Choice>
    <mc:Fallback xmlns="">
      <p:transition spd="slow" advTm="28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Monitor Results, Adjust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962310"/>
            <a:ext cx="7460139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List the actions taken to the problem in each row</a:t>
            </a:r>
          </a:p>
          <a:p>
            <a:r>
              <a:rPr lang="en-US" dirty="0"/>
              <a:t>Assign new severity numbers from 1-3</a:t>
            </a:r>
          </a:p>
          <a:p>
            <a:pPr lvl="1"/>
            <a:r>
              <a:rPr lang="en-US" dirty="0"/>
              <a:t>SEV 1: Safety and Ergonomic Risks</a:t>
            </a:r>
          </a:p>
          <a:p>
            <a:pPr lvl="1"/>
            <a:r>
              <a:rPr lang="en-US" dirty="0"/>
              <a:t>SEV 2: Productivity Risks</a:t>
            </a:r>
          </a:p>
          <a:p>
            <a:r>
              <a:rPr lang="en-US" dirty="0"/>
              <a:t>The new severity numbers will be used to calculate a new priority/color</a:t>
            </a:r>
          </a:p>
          <a:p>
            <a:pPr lvl="1"/>
            <a:r>
              <a:rPr lang="en-US" dirty="0"/>
              <a:t>Hopefully it will go down from step 1!</a:t>
            </a:r>
          </a:p>
          <a:p>
            <a:r>
              <a:rPr lang="en-US" dirty="0"/>
              <a:t>A new project can be selected by reviewing the priorities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339" y="1825832"/>
            <a:ext cx="2316359" cy="426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0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33"/>
    </mc:Choice>
    <mc:Fallback xmlns="">
      <p:transition spd="slow" advTm="48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696" y="0"/>
            <a:ext cx="10360501" cy="1470025"/>
          </a:xfrm>
        </p:spPr>
        <p:txBody>
          <a:bodyPr>
            <a:normAutofit/>
          </a:bodyPr>
          <a:lstStyle/>
          <a:p>
            <a:r>
              <a:rPr lang="en-US" sz="5400" b="1" dirty="0"/>
              <a:t>Prioritization</a:t>
            </a:r>
            <a:r>
              <a:rPr lang="en-US" sz="6000" dirty="0"/>
              <a:t> </a:t>
            </a:r>
            <a:r>
              <a:rPr lang="en-US" sz="5400" b="1" dirty="0"/>
              <a:t>Tool</a:t>
            </a:r>
            <a:endParaRPr lang="en-US" sz="6000" b="1" dirty="0"/>
          </a:p>
        </p:txBody>
      </p:sp>
      <p:pic>
        <p:nvPicPr>
          <p:cNvPr id="5" name="Picture 4" descr="http://www.prioritiesmichigan.org/wp-content/uploads/2014/09/prioriti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2" y="2006600"/>
            <a:ext cx="42672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4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17"/>
    </mc:Choice>
    <mc:Fallback xmlns="">
      <p:transition spd="slow" advTm="137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" y="2080261"/>
            <a:ext cx="6797199" cy="4525963"/>
          </a:xfrm>
        </p:spPr>
        <p:txBody>
          <a:bodyPr>
            <a:normAutofit/>
          </a:bodyPr>
          <a:lstStyle/>
          <a:p>
            <a:r>
              <a:rPr lang="en-US" sz="2400" dirty="0"/>
              <a:t>A facility or process may have many areas that need improvements and it may seem overwhelming</a:t>
            </a:r>
          </a:p>
          <a:p>
            <a:r>
              <a:rPr lang="en-US" sz="2400" dirty="0"/>
              <a:t>Thus, priorities need to be set to determine which problems to tackle first</a:t>
            </a:r>
          </a:p>
          <a:p>
            <a:r>
              <a:rPr lang="en-US" sz="2400" dirty="0"/>
              <a:t>Goal </a:t>
            </a:r>
            <a:r>
              <a:rPr lang="en-US" sz="2400" dirty="0">
                <a:sym typeface="Wingdings" panose="05000000000000000000" pitchFamily="2" charset="2"/>
              </a:rPr>
              <a:t> Prioritize problems based on ergonomic, safety, and productivity risks</a:t>
            </a:r>
          </a:p>
          <a:p>
            <a:r>
              <a:rPr lang="en-US" sz="2400" dirty="0">
                <a:sym typeface="Wingdings" panose="05000000000000000000" pitchFamily="2" charset="2"/>
              </a:rPr>
              <a:t>Once problems are prioritized, actions can be taken and monitored in a strategic way</a:t>
            </a:r>
            <a:endParaRPr lang="en-US" sz="2400" dirty="0"/>
          </a:p>
        </p:txBody>
      </p:sp>
      <p:pic>
        <p:nvPicPr>
          <p:cNvPr id="4" name="Picture 2" descr="http://www.intentionalcaregiver.com/wp-content/uploads/2015/02/prioritize-working-caregiv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499" y="2541457"/>
            <a:ext cx="3524885" cy="35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54499" y="2476450"/>
            <a:ext cx="310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Prevent this feeling!</a:t>
            </a: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2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98"/>
    </mc:Choice>
    <mc:Fallback xmlns="">
      <p:transition spd="slow" advTm="22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962310"/>
            <a:ext cx="7460139" cy="4525963"/>
          </a:xfrm>
        </p:spPr>
        <p:txBody>
          <a:bodyPr/>
          <a:lstStyle/>
          <a:p>
            <a:r>
              <a:rPr lang="en-US" dirty="0"/>
              <a:t>This tool is best filled out by a team of individuals with a wide knowledge of the areas and processes</a:t>
            </a:r>
          </a:p>
          <a:p>
            <a:r>
              <a:rPr lang="en-US" dirty="0"/>
              <a:t>This allows for as many problems as possible to be considered</a:t>
            </a:r>
          </a:p>
          <a:p>
            <a:r>
              <a:rPr lang="en-US" dirty="0"/>
              <a:t>Also this document should be used to monitor the priority of problems as corrective actions are taken over time</a:t>
            </a:r>
          </a:p>
        </p:txBody>
      </p:sp>
      <p:pic>
        <p:nvPicPr>
          <p:cNvPr id="4" name="Picture 2" descr="http://fusiongrowthpartners.com/wp-content/uploads/2012/03/ProblemSolvingTe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85169"/>
            <a:ext cx="3966152" cy="375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3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05"/>
    </mc:Choice>
    <mc:Fallback xmlns="">
      <p:transition spd="slow" advTm="224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441" y="3064319"/>
            <a:ext cx="870585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851661"/>
            <a:ext cx="38862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At the top fill in</a:t>
            </a:r>
          </a:p>
          <a:p>
            <a:pPr lvl="1"/>
            <a:r>
              <a:rPr lang="en-US" sz="2400" dirty="0"/>
              <a:t>Team Members</a:t>
            </a:r>
          </a:p>
          <a:p>
            <a:pPr lvl="1"/>
            <a:r>
              <a:rPr lang="en-US" sz="2400" dirty="0"/>
              <a:t>Date</a:t>
            </a:r>
          </a:p>
          <a:p>
            <a:r>
              <a:rPr lang="en-US" sz="2800" dirty="0"/>
              <a:t>Then 3 steps for each problem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Characterize the Problem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Action Plan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Results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66585" y="2651760"/>
            <a:ext cx="825191" cy="2921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246120" y="3532670"/>
            <a:ext cx="1348182" cy="85645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83180" y="3523310"/>
            <a:ext cx="5612966" cy="166591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080260" y="3523311"/>
            <a:ext cx="8457642" cy="2123109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11"/>
          <p:cNvSpPr/>
          <p:nvPr/>
        </p:nvSpPr>
        <p:spPr>
          <a:xfrm>
            <a:off x="3770441" y="3064319"/>
            <a:ext cx="8183667" cy="3479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6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09"/>
    </mc:Choice>
    <mc:Fallback xmlns="">
      <p:transition spd="slow" advTm="20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Characterize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70870"/>
            <a:ext cx="7460139" cy="4525963"/>
          </a:xfrm>
        </p:spPr>
        <p:txBody>
          <a:bodyPr>
            <a:normAutofit/>
          </a:bodyPr>
          <a:lstStyle/>
          <a:p>
            <a:r>
              <a:rPr lang="en-US" sz="2800" dirty="0"/>
              <a:t>Enter the department in which a problem occurs</a:t>
            </a:r>
          </a:p>
          <a:p>
            <a:pPr lvl="1"/>
            <a:r>
              <a:rPr lang="en-US" sz="2400" dirty="0"/>
              <a:t>Helps identify high priority departments</a:t>
            </a:r>
          </a:p>
          <a:p>
            <a:r>
              <a:rPr lang="en-US" sz="2800" dirty="0"/>
              <a:t>Enter a unique name for the problem</a:t>
            </a:r>
          </a:p>
          <a:p>
            <a:r>
              <a:rPr lang="en-US" sz="2800" dirty="0"/>
              <a:t>Enter any potential injuries or ergonomic risks associated with the problem</a:t>
            </a:r>
          </a:p>
          <a:p>
            <a:pPr lvl="1"/>
            <a:r>
              <a:rPr lang="en-US" sz="2400" dirty="0"/>
              <a:t>Then assign these risk a severity ranking (1-3) </a:t>
            </a:r>
          </a:p>
          <a:p>
            <a:pPr lvl="1"/>
            <a:r>
              <a:rPr lang="en-US" sz="2400" dirty="0"/>
              <a:t>(1 = Low Risk, 2=Moderate Risk, 3=Severe Risk)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3"/>
          <a:stretch/>
        </p:blipFill>
        <p:spPr bwMode="auto">
          <a:xfrm>
            <a:off x="7245510" y="2624504"/>
            <a:ext cx="4039906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0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70"/>
    </mc:Choice>
    <mc:Fallback xmlns="">
      <p:transition spd="slow" advTm="27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Characterize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70870"/>
            <a:ext cx="12051323" cy="4525963"/>
          </a:xfrm>
        </p:spPr>
        <p:txBody>
          <a:bodyPr>
            <a:normAutofit/>
          </a:bodyPr>
          <a:lstStyle/>
          <a:p>
            <a:r>
              <a:rPr lang="en-US" sz="2400" dirty="0"/>
              <a:t>Here is a guide for assigning the severity of ergonomic and safety risks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756428"/>
              </p:ext>
            </p:extLst>
          </p:nvPr>
        </p:nvGraphicFramePr>
        <p:xfrm>
          <a:off x="1976401" y="2520400"/>
          <a:ext cx="8236023" cy="2956139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408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7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9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Ranking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Examples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1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 – mild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effectLst/>
                        </a:rPr>
                        <a:t>Observation is good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effectLst/>
                        </a:rPr>
                        <a:t>No observable safety/ergonomic risk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2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2 - moderate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effectLst/>
                        </a:rPr>
                        <a:t>Near misses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effectLst/>
                        </a:rPr>
                        <a:t>Minor incidents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effectLst/>
                        </a:rPr>
                        <a:t>Observation of a likelihood that an injury or ergonomic issue may occur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1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3 - severe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effectLst/>
                        </a:rPr>
                        <a:t>Already had an injury as a result of this problem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effectLst/>
                        </a:rPr>
                        <a:t>Task frequently leads to musculoskeletal  disorders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7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65"/>
    </mc:Choice>
    <mc:Fallback xmlns="">
      <p:transition spd="slow" advTm="12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Characterize the Problem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70870"/>
            <a:ext cx="11941908" cy="4525963"/>
          </a:xfrm>
        </p:spPr>
        <p:txBody>
          <a:bodyPr>
            <a:normAutofit/>
          </a:bodyPr>
          <a:lstStyle/>
          <a:p>
            <a:r>
              <a:rPr lang="en-US" sz="2800" dirty="0"/>
              <a:t>Enter any potential productivity risks in the same way in the column “SEV 2”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618855"/>
              </p:ext>
            </p:extLst>
          </p:nvPr>
        </p:nvGraphicFramePr>
        <p:xfrm>
          <a:off x="1612289" y="2407260"/>
          <a:ext cx="8964246" cy="3032248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533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0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9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Ranking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Examples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– mild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>
                          <a:effectLst/>
                        </a:rPr>
                        <a:t>Observation is good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>
                          <a:effectLst/>
                        </a:rPr>
                        <a:t>No observable productivity  risk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21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2 - moderate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>
                          <a:effectLst/>
                        </a:rPr>
                        <a:t>Minor delays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>
                          <a:effectLst/>
                        </a:rPr>
                        <a:t>A lot of variability in the process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>
                          <a:effectLst/>
                        </a:rPr>
                        <a:t>Observation of a likelihood that a productivity issue may occur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07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3 - severe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</a:rPr>
                        <a:t>Already had a major productivity incident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</a:rPr>
                        <a:t>Serious delay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</a:rPr>
                        <a:t>High occurrence of rework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6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14"/>
    </mc:Choice>
    <mc:Fallback xmlns="">
      <p:transition spd="slow" advTm="27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Ranking System for Severity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962310"/>
            <a:ext cx="11163459" cy="4525963"/>
          </a:xfrm>
        </p:spPr>
        <p:txBody>
          <a:bodyPr>
            <a:normAutofit/>
          </a:bodyPr>
          <a:lstStyle/>
          <a:p>
            <a:r>
              <a:rPr lang="en-US" sz="2800" dirty="0"/>
              <a:t>Based on the scores assigned, the Excel sheet will calculate a priority color as shown below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305" y="2962030"/>
            <a:ext cx="4646711" cy="2934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4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15"/>
    </mc:Choice>
    <mc:Fallback xmlns="">
      <p:transition spd="slow" advTm="24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543</Words>
  <Application>Microsoft Office PowerPoint</Application>
  <PresentationFormat>Custom</PresentationFormat>
  <Paragraphs>76</Paragraphs>
  <Slides>11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Wingdings</vt:lpstr>
      <vt:lpstr>Office Theme</vt:lpstr>
      <vt:lpstr>INSTRUCTIONS FOR NARRATION</vt:lpstr>
      <vt:lpstr>Prioritization Tool</vt:lpstr>
      <vt:lpstr>Purpose</vt:lpstr>
      <vt:lpstr>Instructions</vt:lpstr>
      <vt:lpstr>Headers</vt:lpstr>
      <vt:lpstr>Step 1: Characterize the Problem</vt:lpstr>
      <vt:lpstr>Step 1: Characterize the Problem</vt:lpstr>
      <vt:lpstr>Step 1: Characterize the Problem (continued)</vt:lpstr>
      <vt:lpstr>Note on Ranking System for Severity</vt:lpstr>
      <vt:lpstr>Step 2: Create an Action Plan</vt:lpstr>
      <vt:lpstr>Step 3: Monitor Results, Adjust Priorities</vt:lpstr>
    </vt:vector>
  </TitlesOfParts>
  <Company>Ohio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Photo</dc:creator>
  <cp:lastModifiedBy>Alyssa Boudinot</cp:lastModifiedBy>
  <cp:revision>17</cp:revision>
  <dcterms:created xsi:type="dcterms:W3CDTF">2016-09-07T18:56:01Z</dcterms:created>
  <dcterms:modified xsi:type="dcterms:W3CDTF">2017-05-25T01:13:21Z</dcterms:modified>
  <cp:contentStatus/>
</cp:coreProperties>
</file>