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6" r:id="rId3"/>
    <p:sldId id="258" r:id="rId4"/>
    <p:sldId id="265" r:id="rId5"/>
    <p:sldId id="264" r:id="rId6"/>
    <p:sldId id="263" r:id="rId7"/>
    <p:sldId id="262" r:id="rId8"/>
    <p:sldId id="261" r:id="rId9"/>
    <p:sldId id="266" r:id="rId10"/>
    <p:sldId id="267" r:id="rId11"/>
    <p:sldId id="268" r:id="rId12"/>
    <p:sldId id="269" r:id="rId13"/>
    <p:sldId id="270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8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10" Type="http://schemas.openxmlformats.org/officeDocument/2006/relationships/image" Target="../media/image5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INSTRUCTIONS FOR NARRATOIN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5741" y="1955801"/>
            <a:ext cx="9026733" cy="3615005"/>
          </a:xfrm>
        </p:spPr>
        <p:txBody>
          <a:bodyPr>
            <a:normAutofit/>
          </a:bodyPr>
          <a:lstStyle/>
          <a:p>
            <a:r>
              <a:rPr lang="en-US" sz="2800" dirty="0"/>
              <a:t>To hear the narration:</a:t>
            </a:r>
          </a:p>
          <a:p>
            <a:pPr lvl="1"/>
            <a:r>
              <a:rPr lang="en-US" dirty="0"/>
              <a:t>Make sure your volume is turned up</a:t>
            </a:r>
          </a:p>
          <a:p>
            <a:pPr lvl="1"/>
            <a:r>
              <a:rPr lang="en-US" dirty="0"/>
              <a:t>On toolbar, selected Slide Show make sure ‘Play Narrations’ and ‘Use Timings’ is clicked </a:t>
            </a:r>
          </a:p>
          <a:p>
            <a:pPr lvl="1"/>
            <a:r>
              <a:rPr lang="en-US" dirty="0"/>
              <a:t>Under the same toolbar heading, choose either play ‘From Beginning’ or ‘From Current Slide’</a:t>
            </a:r>
          </a:p>
          <a:p>
            <a:pPr lvl="1"/>
            <a:r>
              <a:rPr lang="en-US" dirty="0"/>
              <a:t>Slides will advance automatically</a:t>
            </a:r>
          </a:p>
          <a:p>
            <a:pPr lvl="1"/>
            <a:endParaRPr lang="en-US" dirty="0"/>
          </a:p>
        </p:txBody>
      </p:sp>
      <p:pic>
        <p:nvPicPr>
          <p:cNvPr id="9" name="Picture 2" descr="Image result for narr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1931744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2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FORKLIFT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959" y="2108359"/>
            <a:ext cx="5284522" cy="3188441"/>
          </a:xfrm>
        </p:spPr>
        <p:txBody>
          <a:bodyPr>
            <a:normAutofit/>
          </a:bodyPr>
          <a:lstStyle/>
          <a:p>
            <a:r>
              <a:rPr lang="en-US" dirty="0"/>
              <a:t>Employees and/or equipment does not interfere with forklift traffic. </a:t>
            </a:r>
          </a:p>
          <a:p>
            <a:pPr lvl="0"/>
            <a:r>
              <a:rPr lang="en-US" dirty="0"/>
              <a:t>Blind corners are equipped with mirrors and/or warning signs.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836" y="2070211"/>
            <a:ext cx="3410060" cy="2780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10" y="2605663"/>
            <a:ext cx="2486474" cy="3282474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8"/>
    </mc:Choice>
    <mc:Fallback xmlns="">
      <p:transition spd="slow" advTm="18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FIRE SPRINKLER/SPEAKERS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959" y="2369617"/>
            <a:ext cx="5284522" cy="3188441"/>
          </a:xfrm>
        </p:spPr>
        <p:txBody>
          <a:bodyPr>
            <a:normAutofit/>
          </a:bodyPr>
          <a:lstStyle/>
          <a:p>
            <a:pPr marL="477450" lvl="1" indent="-457200">
              <a:buFont typeface="Arial" panose="020B0604020202020204" pitchFamily="34" charset="0"/>
              <a:buChar char="•"/>
            </a:pPr>
            <a:r>
              <a:rPr lang="en-US" dirty="0"/>
              <a:t>All fire sprinkler heads have at least an 18” clearance below.</a:t>
            </a:r>
          </a:p>
          <a:p>
            <a:pPr marL="477450" lvl="1" indent="-457200">
              <a:buFont typeface="Arial" panose="020B0604020202020204" pitchFamily="34" charset="0"/>
              <a:buChar char="•"/>
            </a:pPr>
            <a:r>
              <a:rPr lang="en-US" dirty="0"/>
              <a:t>Employees in the workstation are able to hear the speakers/horns (add or relocate speakers if necessary)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https://www.speareducation.com/spear-review/wp-content/uploads/2012/09/Alar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9" y="3614590"/>
            <a:ext cx="3161305" cy="23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afetysign.com/images/catlog/product/large/B186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786" y="1962377"/>
            <a:ext cx="3317645" cy="23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3"/>
    </mc:Choice>
    <mc:Fallback xmlns="">
      <p:transition spd="slow" advTm="13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FLOORING/TRIP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7" y="1775630"/>
            <a:ext cx="6278628" cy="19888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All floors are clean, dry, and slip resistant.</a:t>
            </a:r>
          </a:p>
          <a:p>
            <a:r>
              <a:rPr lang="en-US" dirty="0"/>
              <a:t>Air hose lines and electrical cords are not a trip hazard.</a:t>
            </a:r>
          </a:p>
        </p:txBody>
      </p:sp>
      <p:pic>
        <p:nvPicPr>
          <p:cNvPr id="6" name="Picture 4" descr="http://www.wsps.ca/WSPS/media/Site/Images/Topics/slips_trips_fal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16" y="2007717"/>
            <a:ext cx="3328461" cy="332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kangan.edu.au/tfh-mykangan/content/safety/images/03gen01_pic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7" y="3556071"/>
            <a:ext cx="5092645" cy="24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59" y="4346369"/>
            <a:ext cx="1198549" cy="11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360" y="3045384"/>
            <a:ext cx="1350408" cy="12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2"/>
    </mc:Choice>
    <mc:Fallback xmlns="">
      <p:transition spd="slow" advTm="15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STORAGE/LIGHTING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7" y="1775630"/>
            <a:ext cx="6278628" cy="19888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All storage racks are bolted down to ensure stability.</a:t>
            </a:r>
          </a:p>
          <a:p>
            <a:r>
              <a:rPr lang="en-US" dirty="0"/>
              <a:t>Site is properly lit</a:t>
            </a:r>
          </a:p>
        </p:txBody>
      </p:sp>
      <p:pic>
        <p:nvPicPr>
          <p:cNvPr id="8" name="Picture 2" descr="https://garagegymguy.files.wordpress.com/2014/03/img_22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67" y="3078349"/>
            <a:ext cx="3773093" cy="281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itymoveplus.com/Slike/Storage/storage-whs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r="2211"/>
          <a:stretch/>
        </p:blipFill>
        <p:spPr bwMode="auto">
          <a:xfrm>
            <a:off x="7884137" y="1978579"/>
            <a:ext cx="3907916" cy="39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6"/>
    </mc:Choice>
    <mc:Fallback xmlns="">
      <p:transition spd="slow" advTm="18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562" y="8546"/>
            <a:ext cx="10360501" cy="1470025"/>
          </a:xfrm>
        </p:spPr>
        <p:txBody>
          <a:bodyPr>
            <a:noAutofit/>
          </a:bodyPr>
          <a:lstStyle/>
          <a:p>
            <a:r>
              <a:rPr lang="en-US" sz="5400" b="1" dirty="0"/>
              <a:t>Poke-Yoke for Safety Requirements</a:t>
            </a:r>
          </a:p>
        </p:txBody>
      </p:sp>
      <p:pic>
        <p:nvPicPr>
          <p:cNvPr id="5" name="Picture 2" descr="http://www.fastweb.com/uploads/article_photo/photo/2034595/crop380w_10-college-safety-tips-every-student-should-kn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84" y="1745673"/>
            <a:ext cx="6453656" cy="424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7"/>
    </mc:Choice>
    <mc:Fallback xmlns="">
      <p:transition spd="slow" advTm="17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41" y="1955801"/>
            <a:ext cx="8785755" cy="42074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Kaizen events can be used as a workplace intervention to improve both productivity and safety</a:t>
            </a:r>
          </a:p>
          <a:p>
            <a:r>
              <a:rPr lang="en-US" dirty="0"/>
              <a:t>Often times when completing a 6S, the improvement team focuses on the reorganization to improve productivity and safety regulations can take a back seat</a:t>
            </a:r>
          </a:p>
          <a:p>
            <a:r>
              <a:rPr lang="en-US" dirty="0"/>
              <a:t>This PowerPoint is a quick refresher on common safety regulations and hazards to keep in mind when completing a  Kaizen event</a:t>
            </a:r>
          </a:p>
          <a:p>
            <a:endParaRPr lang="en-US" sz="3200" dirty="0"/>
          </a:p>
        </p:txBody>
      </p:sp>
      <p:pic>
        <p:nvPicPr>
          <p:cNvPr id="5" name="Picture 2" descr="https://media.licdn.com/mpr/mpr/shrinknp_800_800/AAEAAQAAAAAAAAj8AAAAJDRmMDM3ZjYyLTAzMWMtNDcxNy05ODYyLTYyMDY2YjgyYzRh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96" y="2747037"/>
            <a:ext cx="2934155" cy="26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8"/>
    </mc:Choice>
    <mc:Fallback xmlns="">
      <p:transition spd="slow" advTm="60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FIRE EXTINGUISHERS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08" y="2704075"/>
            <a:ext cx="3645361" cy="2764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is a </a:t>
            </a:r>
            <a:r>
              <a:rPr lang="en-US" b="1" dirty="0"/>
              <a:t>36”</a:t>
            </a:r>
            <a:r>
              <a:rPr lang="en-US" sz="2800" dirty="0"/>
              <a:t> clearance around each fire extinguisher.</a:t>
            </a:r>
          </a:p>
        </p:txBody>
      </p:sp>
      <p:pic>
        <p:nvPicPr>
          <p:cNvPr id="5" name="Picture 2" descr="http://cdn2.hubspot.net/hub/66872/file-331492119-jpg/blog_post_20110329_Blocked_Fire_Extinguisher.jpg?t=146337249196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116" r="2553" b="2208"/>
          <a:stretch/>
        </p:blipFill>
        <p:spPr bwMode="auto">
          <a:xfrm>
            <a:off x="4217860" y="1792513"/>
            <a:ext cx="3256587" cy="42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25" y="2939143"/>
            <a:ext cx="1330527" cy="13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401" y="1792513"/>
            <a:ext cx="2041999" cy="4231359"/>
          </a:xfrm>
          <a:prstGeom prst="rect">
            <a:avLst/>
          </a:prstGeom>
        </p:spPr>
      </p:pic>
      <p:pic>
        <p:nvPicPr>
          <p:cNvPr id="8" name="Picture 7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7" y="3253839"/>
            <a:ext cx="1340525" cy="12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1"/>
    </mc:Choice>
    <mc:Fallback xmlns="">
      <p:transition spd="slow" advTm="12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WALKWAYS/EMERGENCY EXITS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41" y="1841502"/>
            <a:ext cx="5692068" cy="17210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Walkways and emergency exit(s) are accessible and workers know the appropriate route.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2" descr="http://www.riskserv.co.za/wp-content/uploads/2014/01/photo-0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3" y="3402375"/>
            <a:ext cx="3176791" cy="26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53" y="3984715"/>
            <a:ext cx="1001118" cy="9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arehousefloormarking.co.uk/wp-content/uploads/2015/02/Home-Page-WFM-Page-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10" y="2902329"/>
            <a:ext cx="3861441" cy="28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70" y="3455297"/>
            <a:ext cx="886848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static.wixstatic.com/media/c516be_2843517042024b92a7a104e7cc757ea3.jpg/v1/fill/w_630,h_840,al_c,q_85,usm_0.66_1.00_0.01/c516be_2843517042024b92a7a104e7cc757ea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69" y="1874342"/>
            <a:ext cx="3133909" cy="417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416" y="4474813"/>
            <a:ext cx="1301277" cy="130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8"/>
    </mc:Choice>
    <mc:Fallback xmlns="">
      <p:transition spd="slow" advTm="11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EYEWASH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67" y="2477210"/>
            <a:ext cx="3904371" cy="2451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a </a:t>
            </a:r>
            <a:r>
              <a:rPr lang="en-US" sz="3600" b="1" dirty="0"/>
              <a:t>36”</a:t>
            </a:r>
            <a:r>
              <a:rPr lang="en-US" dirty="0"/>
              <a:t> clearance around each eyewash station.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2" descr="https://www2.tulane.edu/oehs/images/blocked-eyewa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-732" r="33772" b="3234"/>
          <a:stretch/>
        </p:blipFill>
        <p:spPr bwMode="auto">
          <a:xfrm>
            <a:off x="4012270" y="1869777"/>
            <a:ext cx="3365446" cy="42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37" y="3300532"/>
            <a:ext cx="1340436" cy="13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ww.osha.gov/SLTC/etools/pit/images/warehouse-016_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3" r="8339" b="1650"/>
          <a:stretch/>
        </p:blipFill>
        <p:spPr bwMode="auto">
          <a:xfrm>
            <a:off x="7690024" y="2095823"/>
            <a:ext cx="3889360" cy="38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09" y="3800104"/>
            <a:ext cx="1515865" cy="14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2"/>
    </mc:Choice>
    <mc:Fallback xmlns="">
      <p:transition spd="slow" advTm="10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ELECTRICAL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202"/>
            <a:ext cx="5791466" cy="18152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front of electrical panels has a minimum of three feet of clearance and a minimum width to be the width of the equipment or 2.5 feet, whichever is greater. </a:t>
            </a:r>
            <a:endParaRPr lang="en-US" sz="2400" i="1" dirty="0"/>
          </a:p>
        </p:txBody>
      </p:sp>
      <p:pic>
        <p:nvPicPr>
          <p:cNvPr id="19" name="Picture 2" descr="https://www.creativesafetysupply.com/template/images/custom/floor-marking-electric-panel-cleara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07" y="3342800"/>
            <a:ext cx="4912543" cy="269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62" y="4531510"/>
            <a:ext cx="1350408" cy="12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889" y="1938349"/>
            <a:ext cx="4497209" cy="3279215"/>
          </a:xfrm>
          <a:prstGeom prst="rect">
            <a:avLst/>
          </a:prstGeom>
        </p:spPr>
      </p:pic>
      <p:pic>
        <p:nvPicPr>
          <p:cNvPr id="22" name="Picture 21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09" y="3698458"/>
            <a:ext cx="1127179" cy="11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5"/>
    </mc:Choice>
    <mc:Fallback xmlns="">
      <p:transition spd="slow" advTm="18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AIR SHUT OFF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79" y="2345865"/>
            <a:ext cx="4536375" cy="2982355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/>
              <a:t>Air shut off point is within reasonable distance for employees: (tables should allow enough space if back to back and must not be too tall)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" name="Picture 4" descr="Lista ergonomic reach zo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" t="-990" r="59993" b="-746"/>
          <a:stretch/>
        </p:blipFill>
        <p:spPr bwMode="auto">
          <a:xfrm>
            <a:off x="5479402" y="1417638"/>
            <a:ext cx="4019726" cy="475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81" y="1542205"/>
            <a:ext cx="1005047" cy="10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4513" y="2720573"/>
            <a:ext cx="1435806" cy="1336784"/>
          </a:xfrm>
          <a:prstGeom prst="rect">
            <a:avLst/>
          </a:prstGeom>
        </p:spPr>
      </p:pic>
      <p:sp>
        <p:nvSpPr>
          <p:cNvPr id="24" name="Isosceles Triangle 23"/>
          <p:cNvSpPr/>
          <p:nvPr/>
        </p:nvSpPr>
        <p:spPr>
          <a:xfrm rot="14102419">
            <a:off x="6494784" y="1653229"/>
            <a:ext cx="1149014" cy="1685315"/>
          </a:xfrm>
          <a:prstGeom prst="triangle">
            <a:avLst/>
          </a:prstGeom>
          <a:solidFill>
            <a:srgbClr val="FF0000">
              <a:alpha val="67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6490000">
            <a:off x="6706213" y="2389195"/>
            <a:ext cx="1173976" cy="1591774"/>
          </a:xfrm>
          <a:prstGeom prst="triangle">
            <a:avLst/>
          </a:prstGeom>
          <a:solidFill>
            <a:srgbClr val="33CC33">
              <a:alpha val="67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8"/>
    </mc:Choice>
    <mc:Fallback xmlns="">
      <p:transition spd="slow" advTm="11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PHONE/EMERGENCY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79" y="2345865"/>
            <a:ext cx="5557655" cy="3188441"/>
          </a:xfrm>
        </p:spPr>
        <p:txBody>
          <a:bodyPr>
            <a:normAutofit/>
          </a:bodyPr>
          <a:lstStyle/>
          <a:p>
            <a:r>
              <a:rPr lang="en-US" dirty="0"/>
              <a:t>There is a phone within reasonable distance from the workstation to be accessed for paging.</a:t>
            </a:r>
          </a:p>
          <a:p>
            <a:r>
              <a:rPr lang="en-US" dirty="0"/>
              <a:t>The emergency phone list is located near the phone.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https://image.freepik.com/free-icon/phone-call_318-626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69" y="2139777"/>
            <a:ext cx="3394529" cy="33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3"/>
    </mc:Choice>
    <mc:Fallback xmlns="">
      <p:transition spd="slow" advTm="11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372</Words>
  <Application>Microsoft Office PowerPoint</Application>
  <PresentationFormat>Custom</PresentationFormat>
  <Paragraphs>36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INSTRUCTIONS FOR NARRATOIN</vt:lpstr>
      <vt:lpstr>Poke-Yoke for Safety Requirements</vt:lpstr>
      <vt:lpstr>PURPOSE</vt:lpstr>
      <vt:lpstr>FIRE EXTINGUISHERS</vt:lpstr>
      <vt:lpstr>WALKWAYS/EMERGENCY EXITS</vt:lpstr>
      <vt:lpstr>EYEWASH STATIONS</vt:lpstr>
      <vt:lpstr>ELECTRICAL PANELS</vt:lpstr>
      <vt:lpstr>AIR SHUT OFF VALVE</vt:lpstr>
      <vt:lpstr>PHONE/EMERGENCY LIST</vt:lpstr>
      <vt:lpstr>FORKLIFT TRAFFIC</vt:lpstr>
      <vt:lpstr>FIRE SPRINKLER/SPEAKERS</vt:lpstr>
      <vt:lpstr>FLOORING/TRIP HAZARDS</vt:lpstr>
      <vt:lpstr>STORAGE/LIGHTING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Photo</dc:creator>
  <cp:lastModifiedBy>Alyssa Boudinot</cp:lastModifiedBy>
  <cp:revision>17</cp:revision>
  <dcterms:created xsi:type="dcterms:W3CDTF">2016-09-07T18:56:01Z</dcterms:created>
  <dcterms:modified xsi:type="dcterms:W3CDTF">2017-05-25T01:19:15Z</dcterms:modified>
</cp:coreProperties>
</file>