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5" r:id="rId4"/>
    <p:sldId id="264" r:id="rId5"/>
    <p:sldId id="263" r:id="rId6"/>
    <p:sldId id="262" r:id="rId7"/>
    <p:sldId id="261" r:id="rId8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0" d="100"/>
          <a:sy n="70" d="100"/>
        </p:scale>
        <p:origin x="714" y="0"/>
      </p:cViewPr>
      <p:guideLst>
        <p:guide orient="horz" pos="2160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2" y="2130426"/>
            <a:ext cx="10360501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3886200"/>
            <a:ext cx="85321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663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197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0415" y="274639"/>
            <a:ext cx="3654531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589" y="274639"/>
            <a:ext cx="1076468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9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984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833" y="4406901"/>
            <a:ext cx="103605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833" y="2906713"/>
            <a:ext cx="103605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097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589" y="1600201"/>
            <a:ext cx="720960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5341" y="1600201"/>
            <a:ext cx="7209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1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274638"/>
            <a:ext cx="10969943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535113"/>
            <a:ext cx="53855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" y="2174875"/>
            <a:ext cx="53855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4" y="1535113"/>
            <a:ext cx="538763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4" y="2174875"/>
            <a:ext cx="538763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757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016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651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2" y="273050"/>
            <a:ext cx="401003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2" y="273051"/>
            <a:ext cx="681389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2" y="1435101"/>
            <a:ext cx="401003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03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95" y="4800600"/>
            <a:ext cx="731329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095" y="612775"/>
            <a:ext cx="731329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095" y="5367338"/>
            <a:ext cx="731329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387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274638"/>
            <a:ext cx="1096994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600201"/>
            <a:ext cx="1096994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A68B0-805D-3748-928E-D348CEE2AE4D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714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pbs.twimg.com/profile_images/2961902927/ab86999b6e6b7773ca5e5f48c63809ac_400x40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1765" y="2119839"/>
            <a:ext cx="4793236" cy="4607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562" y="649814"/>
            <a:ext cx="10360501" cy="1470025"/>
          </a:xfrm>
        </p:spPr>
        <p:txBody>
          <a:bodyPr>
            <a:noAutofit/>
          </a:bodyPr>
          <a:lstStyle/>
          <a:p>
            <a:r>
              <a:rPr lang="en-US" sz="5400" b="1" dirty="0"/>
              <a:t>Modular Value Stream Safety Map </a:t>
            </a:r>
            <a:br>
              <a:rPr lang="en-US" sz="5400" b="1" dirty="0"/>
            </a:br>
            <a:r>
              <a:rPr lang="en-US" sz="5400" b="1" dirty="0"/>
              <a:t>(MOD VSSM)</a:t>
            </a:r>
          </a:p>
        </p:txBody>
      </p:sp>
    </p:spTree>
    <p:extLst>
      <p:ext uri="{BB962C8B-B14F-4D97-AF65-F5344CB8AC3E}">
        <p14:creationId xmlns:p14="http://schemas.microsoft.com/office/powerpoint/2010/main" val="3350845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6000" dirty="0"/>
              <a:t>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741" y="1955801"/>
            <a:ext cx="6261259" cy="4432299"/>
          </a:xfrm>
        </p:spPr>
        <p:txBody>
          <a:bodyPr>
            <a:normAutofit/>
          </a:bodyPr>
          <a:lstStyle/>
          <a:p>
            <a:r>
              <a:rPr lang="en-US" sz="2800" dirty="0"/>
              <a:t>Mod VSSM is designed to look at a specific part of a longer process. </a:t>
            </a:r>
          </a:p>
          <a:p>
            <a:r>
              <a:rPr lang="en-US" sz="2800" dirty="0"/>
              <a:t>Difference from traditional VSM:</a:t>
            </a:r>
          </a:p>
          <a:p>
            <a:pPr lvl="1"/>
            <a:r>
              <a:rPr lang="en-US" dirty="0"/>
              <a:t>Allows the team to identify more specific problems in a task that may be otherwise be overlooked</a:t>
            </a:r>
          </a:p>
          <a:p>
            <a:pPr lvl="1"/>
            <a:r>
              <a:rPr lang="en-US" dirty="0"/>
              <a:t> Inclusion of ergonomic/safety problems of the work task</a:t>
            </a:r>
            <a:endParaRPr lang="en-US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5711" y="274638"/>
            <a:ext cx="4149993" cy="5873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928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6000" dirty="0"/>
              <a:t>PROJECT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7621" y="1866901"/>
            <a:ext cx="5994560" cy="1914939"/>
          </a:xfrm>
        </p:spPr>
        <p:txBody>
          <a:bodyPr/>
          <a:lstStyle/>
          <a:p>
            <a:pPr lvl="0"/>
            <a:r>
              <a:rPr lang="en-US" sz="2400" dirty="0"/>
              <a:t>Project Details</a:t>
            </a:r>
          </a:p>
          <a:p>
            <a:pPr lvl="1"/>
            <a:r>
              <a:rPr lang="en-US" sz="2400" dirty="0"/>
              <a:t>An identifier for the project</a:t>
            </a:r>
          </a:p>
          <a:p>
            <a:pPr lvl="1"/>
            <a:r>
              <a:rPr lang="en-US" sz="2400" dirty="0"/>
              <a:t>Specific team members</a:t>
            </a:r>
          </a:p>
          <a:p>
            <a:pPr lvl="1"/>
            <a:r>
              <a:rPr lang="en-US" sz="2400" dirty="0"/>
              <a:t>Keep a record for timing of the project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8523" y="3781840"/>
            <a:ext cx="9314954" cy="2186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029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6000" dirty="0"/>
              <a:t>CURRENT STATE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841" y="1841501"/>
            <a:ext cx="5219859" cy="4525963"/>
          </a:xfrm>
        </p:spPr>
        <p:txBody>
          <a:bodyPr/>
          <a:lstStyle/>
          <a:p>
            <a:pPr lvl="0"/>
            <a:r>
              <a:rPr lang="en-US" sz="2400" dirty="0"/>
              <a:t>Current State	</a:t>
            </a:r>
          </a:p>
          <a:p>
            <a:pPr lvl="1"/>
            <a:r>
              <a:rPr lang="en-US" sz="2400" dirty="0"/>
              <a:t>Describe the task and how it currently operates </a:t>
            </a:r>
          </a:p>
          <a:p>
            <a:pPr lvl="1"/>
            <a:r>
              <a:rPr lang="en-US" sz="2400" dirty="0"/>
              <a:t>Problem statement should describe:</a:t>
            </a:r>
          </a:p>
          <a:p>
            <a:pPr lvl="2"/>
            <a:r>
              <a:rPr lang="en-US" dirty="0"/>
              <a:t>What is wrong with the task</a:t>
            </a:r>
          </a:p>
          <a:p>
            <a:pPr lvl="2"/>
            <a:r>
              <a:rPr lang="en-US" dirty="0"/>
              <a:t>The focus of the intervention</a:t>
            </a:r>
            <a:endParaRPr lang="en-US" sz="2200" dirty="0"/>
          </a:p>
          <a:p>
            <a:pPr lvl="1"/>
            <a:r>
              <a:rPr lang="en-US" sz="2400" dirty="0"/>
              <a:t>Task Picture to show the current set-up</a:t>
            </a:r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4597400" y="274638"/>
            <a:ext cx="7094065" cy="5924112"/>
            <a:chOff x="4139890" y="895788"/>
            <a:chExt cx="7094065" cy="592411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18449" y="895788"/>
              <a:ext cx="4815506" cy="5924112"/>
            </a:xfrm>
            <a:prstGeom prst="rect">
              <a:avLst/>
            </a:prstGeom>
          </p:spPr>
        </p:pic>
        <p:cxnSp>
          <p:nvCxnSpPr>
            <p:cNvPr id="6" name="Straight Arrow Connector 5"/>
            <p:cNvCxnSpPr/>
            <p:nvPr/>
          </p:nvCxnSpPr>
          <p:spPr>
            <a:xfrm flipV="1">
              <a:off x="4139890" y="2469659"/>
              <a:ext cx="2172010" cy="608674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Group 6"/>
            <p:cNvGrpSpPr/>
            <p:nvPr/>
          </p:nvGrpSpPr>
          <p:grpSpPr>
            <a:xfrm>
              <a:off x="4475120" y="1424512"/>
              <a:ext cx="6758835" cy="5199432"/>
              <a:chOff x="4475120" y="1424512"/>
              <a:chExt cx="6758835" cy="5199432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418449" y="1424512"/>
                <a:ext cx="4815506" cy="2334687"/>
              </a:xfrm>
              <a:prstGeom prst="rect">
                <a:avLst/>
              </a:prstGeom>
              <a:noFill/>
              <a:ln w="571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6418449" y="3921572"/>
                <a:ext cx="4815506" cy="1244600"/>
              </a:xfrm>
              <a:prstGeom prst="rect">
                <a:avLst/>
              </a:prstGeom>
              <a:noFill/>
              <a:ln w="571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0" name="Straight Arrow Connector 9"/>
              <p:cNvCxnSpPr/>
              <p:nvPr/>
            </p:nvCxnSpPr>
            <p:spPr>
              <a:xfrm flipV="1">
                <a:off x="4475120" y="4432301"/>
                <a:ext cx="1836780" cy="293331"/>
              </a:xfrm>
              <a:prstGeom prst="straightConnector1">
                <a:avLst/>
              </a:prstGeom>
              <a:ln w="5715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Rectangle 10"/>
              <p:cNvSpPr/>
              <p:nvPr/>
            </p:nvSpPr>
            <p:spPr>
              <a:xfrm>
                <a:off x="6418449" y="5379344"/>
                <a:ext cx="4815506" cy="1244600"/>
              </a:xfrm>
              <a:prstGeom prst="rect">
                <a:avLst/>
              </a:prstGeom>
              <a:noFill/>
              <a:ln w="5715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2" name="Straight Arrow Connector 11"/>
              <p:cNvCxnSpPr/>
              <p:nvPr/>
            </p:nvCxnSpPr>
            <p:spPr>
              <a:xfrm>
                <a:off x="4571690" y="5751950"/>
                <a:ext cx="1740210" cy="281415"/>
              </a:xfrm>
              <a:prstGeom prst="straightConnector1">
                <a:avLst/>
              </a:prstGeom>
              <a:ln w="57150">
                <a:solidFill>
                  <a:schemeClr val="accent1">
                    <a:lumMod val="60000"/>
                    <a:lumOff val="4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367377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6000" dirty="0"/>
              <a:t>CURRENT STATE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413027" y="1729063"/>
            <a:ext cx="6026427" cy="4525963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Ergonomic/safety concerns of the current process </a:t>
            </a:r>
          </a:p>
          <a:p>
            <a:pPr marL="914400" lvl="2" indent="0">
              <a:buNone/>
            </a:pPr>
            <a:r>
              <a:rPr lang="en-US" sz="2000" dirty="0"/>
              <a:t>- Each one should be color coded for the severity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dirty="0"/>
              <a:t>Green is mild- </a:t>
            </a:r>
            <a:r>
              <a:rPr lang="en-US" i="1" dirty="0"/>
              <a:t>limited concern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dirty="0"/>
              <a:t>Yellow- </a:t>
            </a:r>
            <a:r>
              <a:rPr lang="en-US" i="1" dirty="0"/>
              <a:t>moderate concern, </a:t>
            </a:r>
            <a:r>
              <a:rPr lang="en-US" dirty="0"/>
              <a:t>should be improved through this process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dirty="0"/>
              <a:t>Red- </a:t>
            </a:r>
            <a:r>
              <a:rPr lang="en-US" i="1" dirty="0"/>
              <a:t>severe concern, </a:t>
            </a:r>
            <a:r>
              <a:rPr lang="en-US" dirty="0"/>
              <a:t>needs to be improved immediately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Below, document the current productivity level and how safety and production are affected by one another in the current task.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9101" y="505102"/>
            <a:ext cx="4841614" cy="566119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769101" y="569417"/>
            <a:ext cx="4841614" cy="2884983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769101" y="3522610"/>
            <a:ext cx="4800142" cy="264369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5267198" y="3765825"/>
            <a:ext cx="2390902" cy="157947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4846120" y="2121309"/>
            <a:ext cx="5415480" cy="45435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eft Brace 8"/>
          <p:cNvSpPr/>
          <p:nvPr/>
        </p:nvSpPr>
        <p:spPr>
          <a:xfrm>
            <a:off x="10465039" y="863340"/>
            <a:ext cx="386402" cy="2425959"/>
          </a:xfrm>
          <a:prstGeom prst="leftBrac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720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6000" dirty="0"/>
              <a:t>FUTURE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54201"/>
            <a:ext cx="5549900" cy="4267199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2000" dirty="0"/>
              <a:t>Future Plan</a:t>
            </a:r>
          </a:p>
          <a:p>
            <a:pPr lvl="1"/>
            <a:r>
              <a:rPr lang="en-US" sz="2000" dirty="0"/>
              <a:t>To be completed after changes for the current task have been discussed and a plan to implement them has been developed.</a:t>
            </a:r>
          </a:p>
          <a:p>
            <a:pPr lvl="1"/>
            <a:r>
              <a:rPr lang="en-US" sz="2000" dirty="0"/>
              <a:t> Safety Improvements</a:t>
            </a:r>
          </a:p>
          <a:p>
            <a:pPr lvl="2"/>
            <a:r>
              <a:rPr lang="en-US" sz="2000" dirty="0"/>
              <a:t>Include at least some of the concerns addressed in the current state section and how they will be improved</a:t>
            </a:r>
          </a:p>
          <a:p>
            <a:pPr lvl="1"/>
            <a:r>
              <a:rPr lang="en-US" sz="2000" dirty="0"/>
              <a:t>Productivity Improvement </a:t>
            </a:r>
          </a:p>
          <a:p>
            <a:pPr lvl="2"/>
            <a:r>
              <a:rPr lang="en-US" sz="2000" dirty="0"/>
              <a:t>Relate to the previous production level and clearly identify how it will be affected by the changes</a:t>
            </a:r>
          </a:p>
          <a:p>
            <a:pPr lvl="1"/>
            <a:r>
              <a:rPr lang="en-US" sz="2000" dirty="0"/>
              <a:t>Task Picture of the improved task set-up</a:t>
            </a:r>
          </a:p>
          <a:p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4787900" y="120669"/>
            <a:ext cx="6877337" cy="5553446"/>
            <a:chOff x="4787900" y="831869"/>
            <a:chExt cx="6877337" cy="5553446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39745" y="831869"/>
              <a:ext cx="4625492" cy="5553446"/>
            </a:xfrm>
            <a:prstGeom prst="rect">
              <a:avLst/>
            </a:prstGeom>
          </p:spPr>
        </p:pic>
        <p:sp>
          <p:nvSpPr>
            <p:cNvPr id="13" name="Oval 12"/>
            <p:cNvSpPr/>
            <p:nvPr/>
          </p:nvSpPr>
          <p:spPr>
            <a:xfrm>
              <a:off x="6999410" y="1257008"/>
              <a:ext cx="4571063" cy="461599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Oval 13"/>
            <p:cNvSpPr/>
            <p:nvPr/>
          </p:nvSpPr>
          <p:spPr>
            <a:xfrm>
              <a:off x="7105028" y="3583576"/>
              <a:ext cx="4505780" cy="814450"/>
            </a:xfrm>
            <a:prstGeom prst="ellipse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 flipV="1">
              <a:off x="4787900" y="4277150"/>
              <a:ext cx="2725868" cy="882444"/>
            </a:xfrm>
            <a:prstGeom prst="straightConnector1">
              <a:avLst/>
            </a:prstGeom>
            <a:ln w="57150">
              <a:solidFill>
                <a:srgbClr val="FFFF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flipV="1">
              <a:off x="4787900" y="2069418"/>
              <a:ext cx="3454400" cy="1977797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Oval 16"/>
            <p:cNvSpPr/>
            <p:nvPr/>
          </p:nvSpPr>
          <p:spPr>
            <a:xfrm>
              <a:off x="7032052" y="5300040"/>
              <a:ext cx="4505780" cy="81445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5088930" y="6003530"/>
              <a:ext cx="1968500" cy="381785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50138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7852" y="369412"/>
            <a:ext cx="4507519" cy="569554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6000" dirty="0"/>
              <a:t>FUTURE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464362" y="1830683"/>
            <a:ext cx="7602816" cy="4234276"/>
          </a:xfrm>
        </p:spPr>
        <p:txBody>
          <a:bodyPr>
            <a:normAutofit fontScale="92500" lnSpcReduction="20000"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Ergonomic/safety improvement</a:t>
            </a:r>
          </a:p>
          <a:p>
            <a:pPr marL="914400" lvl="2" indent="0">
              <a:buNone/>
            </a:pPr>
            <a:r>
              <a:rPr lang="en-US" sz="1800" dirty="0"/>
              <a:t>- Should include at least some of the concerns addressed in the current state section and how they will be improved.</a:t>
            </a:r>
          </a:p>
          <a:p>
            <a:pPr marL="914400" lvl="2" indent="0">
              <a:buNone/>
            </a:pPr>
            <a:r>
              <a:rPr lang="en-US" sz="1800" dirty="0"/>
              <a:t>- As before, each one should be color coded for the severity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Communication Plan </a:t>
            </a:r>
          </a:p>
          <a:p>
            <a:pPr marL="914400" lvl="2" indent="0">
              <a:buNone/>
            </a:pPr>
            <a:r>
              <a:rPr lang="en-US" sz="1800" dirty="0"/>
              <a:t>- How employees will be informed of the change </a:t>
            </a:r>
          </a:p>
          <a:p>
            <a:pPr lvl="2">
              <a:buFontTx/>
              <a:buChar char="-"/>
            </a:pPr>
            <a:r>
              <a:rPr lang="en-US" sz="1800" dirty="0"/>
              <a:t>Any documents needed to be created or altered to include the updated task</a:t>
            </a:r>
          </a:p>
          <a:p>
            <a:pPr lvl="2">
              <a:buFontTx/>
              <a:buChar char="-"/>
            </a:pPr>
            <a:r>
              <a:rPr lang="en-US" sz="1800" dirty="0"/>
              <a:t>Document who will be responsible for carrying out the communication plan and when it should be completed by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Sustainability Plan </a:t>
            </a:r>
          </a:p>
          <a:p>
            <a:pPr lvl="2">
              <a:buFontTx/>
              <a:buChar char="-"/>
            </a:pPr>
            <a:r>
              <a:rPr lang="en-US" sz="1800" dirty="0"/>
              <a:t>How the process will be reviewed to ensure it is still operating with the new changes</a:t>
            </a:r>
          </a:p>
          <a:p>
            <a:pPr lvl="2">
              <a:buFontTx/>
              <a:buChar char="-"/>
            </a:pPr>
            <a:r>
              <a:rPr lang="en-US" sz="1800" dirty="0"/>
              <a:t>Could include but it not limited to an audit schedule or updated training documents</a:t>
            </a:r>
          </a:p>
          <a:p>
            <a:pPr lvl="2">
              <a:buFontTx/>
              <a:buChar char="-"/>
            </a:pPr>
            <a:r>
              <a:rPr lang="en-US" sz="1800" dirty="0"/>
              <a:t>Document who will be responsible for carrying out the sustainability plan and when it should be completed by</a:t>
            </a:r>
            <a:endParaRPr lang="en-US" sz="1800" dirty="0"/>
          </a:p>
        </p:txBody>
      </p:sp>
      <p:sp>
        <p:nvSpPr>
          <p:cNvPr id="13" name="Oval 12"/>
          <p:cNvSpPr/>
          <p:nvPr/>
        </p:nvSpPr>
        <p:spPr>
          <a:xfrm>
            <a:off x="7367852" y="3125656"/>
            <a:ext cx="4507519" cy="82196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7398744" y="4545852"/>
            <a:ext cx="4476627" cy="81445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3668596" y="1992750"/>
            <a:ext cx="7161604" cy="6572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Left Brace 17"/>
          <p:cNvSpPr/>
          <p:nvPr/>
        </p:nvSpPr>
        <p:spPr>
          <a:xfrm>
            <a:off x="10963584" y="833431"/>
            <a:ext cx="386402" cy="2425959"/>
          </a:xfrm>
          <a:prstGeom prst="leftBrac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7230800" y="535709"/>
            <a:ext cx="4644571" cy="258994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Freeform: Shape 6"/>
          <p:cNvSpPr/>
          <p:nvPr/>
        </p:nvSpPr>
        <p:spPr>
          <a:xfrm>
            <a:off x="2363372" y="2875803"/>
            <a:ext cx="4862829" cy="739594"/>
          </a:xfrm>
          <a:custGeom>
            <a:avLst/>
            <a:gdLst>
              <a:gd name="connsiteX0" fmla="*/ 0 w 4862829"/>
              <a:gd name="connsiteY0" fmla="*/ 50277 h 739594"/>
              <a:gd name="connsiteX1" fmla="*/ 4079631 w 4862829"/>
              <a:gd name="connsiteY1" fmla="*/ 64345 h 739594"/>
              <a:gd name="connsiteX2" fmla="*/ 4754880 w 4862829"/>
              <a:gd name="connsiteY2" fmla="*/ 683323 h 739594"/>
              <a:gd name="connsiteX3" fmla="*/ 4853354 w 4862829"/>
              <a:gd name="connsiteY3" fmla="*/ 711459 h 739594"/>
              <a:gd name="connsiteX4" fmla="*/ 4853354 w 4862829"/>
              <a:gd name="connsiteY4" fmla="*/ 739594 h 739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62829" h="739594">
                <a:moveTo>
                  <a:pt x="0" y="50277"/>
                </a:moveTo>
                <a:cubicBezTo>
                  <a:pt x="1643575" y="4557"/>
                  <a:pt x="3287151" y="-41163"/>
                  <a:pt x="4079631" y="64345"/>
                </a:cubicBezTo>
                <a:cubicBezTo>
                  <a:pt x="4872111" y="169853"/>
                  <a:pt x="4625926" y="575471"/>
                  <a:pt x="4754880" y="683323"/>
                </a:cubicBezTo>
                <a:cubicBezTo>
                  <a:pt x="4883834" y="791175"/>
                  <a:pt x="4836942" y="702081"/>
                  <a:pt x="4853354" y="711459"/>
                </a:cubicBezTo>
                <a:cubicBezTo>
                  <a:pt x="4869766" y="720837"/>
                  <a:pt x="4861560" y="730215"/>
                  <a:pt x="4853354" y="739594"/>
                </a:cubicBez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 rot="5942698">
            <a:off x="7206980" y="3513803"/>
            <a:ext cx="137052" cy="203186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/>
          <p:cNvSpPr/>
          <p:nvPr/>
        </p:nvSpPr>
        <p:spPr>
          <a:xfrm>
            <a:off x="2409366" y="4310673"/>
            <a:ext cx="4862829" cy="739594"/>
          </a:xfrm>
          <a:custGeom>
            <a:avLst/>
            <a:gdLst>
              <a:gd name="connsiteX0" fmla="*/ 0 w 4862829"/>
              <a:gd name="connsiteY0" fmla="*/ 50277 h 739594"/>
              <a:gd name="connsiteX1" fmla="*/ 4079631 w 4862829"/>
              <a:gd name="connsiteY1" fmla="*/ 64345 h 739594"/>
              <a:gd name="connsiteX2" fmla="*/ 4754880 w 4862829"/>
              <a:gd name="connsiteY2" fmla="*/ 683323 h 739594"/>
              <a:gd name="connsiteX3" fmla="*/ 4853354 w 4862829"/>
              <a:gd name="connsiteY3" fmla="*/ 711459 h 739594"/>
              <a:gd name="connsiteX4" fmla="*/ 4853354 w 4862829"/>
              <a:gd name="connsiteY4" fmla="*/ 739594 h 739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62829" h="739594">
                <a:moveTo>
                  <a:pt x="0" y="50277"/>
                </a:moveTo>
                <a:cubicBezTo>
                  <a:pt x="1643575" y="4557"/>
                  <a:pt x="3287151" y="-41163"/>
                  <a:pt x="4079631" y="64345"/>
                </a:cubicBezTo>
                <a:cubicBezTo>
                  <a:pt x="4872111" y="169853"/>
                  <a:pt x="4625926" y="575471"/>
                  <a:pt x="4754880" y="683323"/>
                </a:cubicBezTo>
                <a:cubicBezTo>
                  <a:pt x="4883834" y="791175"/>
                  <a:pt x="4836942" y="702081"/>
                  <a:pt x="4853354" y="711459"/>
                </a:cubicBezTo>
                <a:cubicBezTo>
                  <a:pt x="4869766" y="720837"/>
                  <a:pt x="4861560" y="730215"/>
                  <a:pt x="4853354" y="739594"/>
                </a:cubicBezTo>
              </a:path>
            </a:pathLst>
          </a:custGeom>
          <a:noFill/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/>
          <p:cNvSpPr/>
          <p:nvPr/>
        </p:nvSpPr>
        <p:spPr>
          <a:xfrm rot="5942698">
            <a:off x="7252974" y="4948673"/>
            <a:ext cx="137052" cy="203186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377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351</Words>
  <Application>Microsoft Office PowerPoint</Application>
  <PresentationFormat>Custom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Modular Value Stream Safety Map  (MOD VSSM)</vt:lpstr>
      <vt:lpstr>PURPOSE</vt:lpstr>
      <vt:lpstr>PROJECT DETAILS</vt:lpstr>
      <vt:lpstr>CURRENT STATE</vt:lpstr>
      <vt:lpstr>CURRENT STATE</vt:lpstr>
      <vt:lpstr>FUTURE PLAN</vt:lpstr>
      <vt:lpstr>FUTURE PLAN</vt:lpstr>
    </vt:vector>
  </TitlesOfParts>
  <Company>Ohio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Design Photo</dc:creator>
  <cp:lastModifiedBy>Alyssa Boudinot</cp:lastModifiedBy>
  <cp:revision>12</cp:revision>
  <dcterms:created xsi:type="dcterms:W3CDTF">2016-09-07T18:56:01Z</dcterms:created>
  <dcterms:modified xsi:type="dcterms:W3CDTF">2016-11-30T21:22:06Z</dcterms:modified>
</cp:coreProperties>
</file>