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6" r:id="rId4"/>
    <p:sldId id="265" r:id="rId5"/>
    <p:sldId id="264" r:id="rId6"/>
    <p:sldId id="263" r:id="rId7"/>
    <p:sldId id="262" r:id="rId8"/>
    <p:sldId id="261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8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INSTRUCTIONS FOR NARRATION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41" y="1955801"/>
            <a:ext cx="9026733" cy="3615005"/>
          </a:xfrm>
        </p:spPr>
        <p:txBody>
          <a:bodyPr>
            <a:normAutofit/>
          </a:bodyPr>
          <a:lstStyle/>
          <a:p>
            <a:r>
              <a:rPr lang="en-US" sz="2800" dirty="0"/>
              <a:t>To hear the narration:</a:t>
            </a:r>
          </a:p>
          <a:p>
            <a:pPr lvl="1"/>
            <a:r>
              <a:rPr lang="en-US" dirty="0"/>
              <a:t>Make sure your volume is turned up</a:t>
            </a:r>
          </a:p>
          <a:p>
            <a:pPr lvl="1"/>
            <a:r>
              <a:rPr lang="en-US" dirty="0"/>
              <a:t>On toolbar, selected Slide Show make sure ‘Play Narrations’ and ‘Use Timings’ is clicked </a:t>
            </a:r>
          </a:p>
          <a:p>
            <a:pPr lvl="1"/>
            <a:r>
              <a:rPr lang="en-US" dirty="0"/>
              <a:t>Under the same toolbar heading, choose either play ‘From Beginning’ or ‘From Current Slide’</a:t>
            </a:r>
          </a:p>
          <a:p>
            <a:pPr lvl="1"/>
            <a:r>
              <a:rPr lang="en-US" dirty="0"/>
              <a:t>Slides will advance automatically</a:t>
            </a:r>
          </a:p>
          <a:p>
            <a:pPr lvl="1"/>
            <a:endParaRPr lang="en-US" dirty="0"/>
          </a:p>
        </p:txBody>
      </p:sp>
      <p:pic>
        <p:nvPicPr>
          <p:cNvPr id="7" name="Picture 2" descr="Image result for narr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931744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2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profile_images/2961902927/ab86999b6e6b7773ca5e5f48c63809ac_400x4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65" y="2119839"/>
            <a:ext cx="4793236" cy="460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562" y="649814"/>
            <a:ext cx="10360501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Modular Value Stream Safety Map </a:t>
            </a:r>
            <a:br>
              <a:rPr lang="en-US" sz="5400" b="1" dirty="0"/>
            </a:br>
            <a:r>
              <a:rPr lang="en-US" sz="5400" b="1" dirty="0"/>
              <a:t>(MOD VSSM)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8"/>
    </mc:Choice>
    <mc:Fallback xmlns="">
      <p:transition spd="slow" advTm="17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41" y="1955801"/>
            <a:ext cx="6261259" cy="4432299"/>
          </a:xfrm>
        </p:spPr>
        <p:txBody>
          <a:bodyPr>
            <a:normAutofit/>
          </a:bodyPr>
          <a:lstStyle/>
          <a:p>
            <a:r>
              <a:rPr lang="en-US" sz="2800" dirty="0"/>
              <a:t>Mod VSSM is designed to look at a specific part of a longer process. </a:t>
            </a:r>
          </a:p>
          <a:p>
            <a:r>
              <a:rPr lang="en-US" sz="2800" dirty="0"/>
              <a:t>Difference from traditional VSM:</a:t>
            </a:r>
          </a:p>
          <a:p>
            <a:pPr lvl="1"/>
            <a:r>
              <a:rPr lang="en-US" dirty="0"/>
              <a:t>Allows the team to identify more specific problems in a task that may be otherwise be overlooked</a:t>
            </a:r>
          </a:p>
          <a:p>
            <a:pPr lvl="1"/>
            <a:r>
              <a:rPr lang="en-US" dirty="0"/>
              <a:t> Inclusion of ergonomic/safety problems of the work task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711" y="274638"/>
            <a:ext cx="4149993" cy="587309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31"/>
    </mc:Choice>
    <mc:Fallback xmlns="">
      <p:transition spd="slow" advTm="2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PROJECT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621" y="1866901"/>
            <a:ext cx="5994560" cy="1914939"/>
          </a:xfrm>
        </p:spPr>
        <p:txBody>
          <a:bodyPr/>
          <a:lstStyle/>
          <a:p>
            <a:pPr lvl="0"/>
            <a:r>
              <a:rPr lang="en-US" sz="2400" dirty="0"/>
              <a:t>Project Details</a:t>
            </a:r>
          </a:p>
          <a:p>
            <a:pPr lvl="1"/>
            <a:r>
              <a:rPr lang="en-US" sz="2400" dirty="0"/>
              <a:t>An identifier for the project</a:t>
            </a:r>
          </a:p>
          <a:p>
            <a:pPr lvl="1"/>
            <a:r>
              <a:rPr lang="en-US" sz="2400" dirty="0"/>
              <a:t>Specific team members</a:t>
            </a:r>
          </a:p>
          <a:p>
            <a:pPr lvl="1"/>
            <a:r>
              <a:rPr lang="en-US" sz="2400" dirty="0"/>
              <a:t>Keep a record for timing of the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523" y="3781840"/>
            <a:ext cx="9314954" cy="218660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38"/>
    </mc:Choice>
    <mc:Fallback xmlns="">
      <p:transition spd="slow" advTm="18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41" y="1841501"/>
            <a:ext cx="5219859" cy="4525963"/>
          </a:xfrm>
        </p:spPr>
        <p:txBody>
          <a:bodyPr/>
          <a:lstStyle/>
          <a:p>
            <a:pPr lvl="0"/>
            <a:r>
              <a:rPr lang="en-US" sz="2400" dirty="0"/>
              <a:t>Current State	</a:t>
            </a:r>
          </a:p>
          <a:p>
            <a:pPr lvl="1"/>
            <a:r>
              <a:rPr lang="en-US" sz="2400" dirty="0"/>
              <a:t>Describe the task and how it currently operates </a:t>
            </a:r>
          </a:p>
          <a:p>
            <a:pPr lvl="1"/>
            <a:r>
              <a:rPr lang="en-US" sz="2400" dirty="0"/>
              <a:t>Problem statement should describe:</a:t>
            </a:r>
          </a:p>
          <a:p>
            <a:pPr lvl="2"/>
            <a:r>
              <a:rPr lang="en-US" dirty="0"/>
              <a:t>What is wrong with the task</a:t>
            </a:r>
          </a:p>
          <a:p>
            <a:pPr lvl="2"/>
            <a:r>
              <a:rPr lang="en-US" dirty="0"/>
              <a:t>The focus of the intervention</a:t>
            </a:r>
            <a:endParaRPr lang="en-US" sz="2200" dirty="0"/>
          </a:p>
          <a:p>
            <a:pPr lvl="1"/>
            <a:r>
              <a:rPr lang="en-US" sz="2400" dirty="0"/>
              <a:t>Task Picture to show the current set-up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97400" y="274638"/>
            <a:ext cx="7094065" cy="5924112"/>
            <a:chOff x="4139890" y="895788"/>
            <a:chExt cx="7094065" cy="59241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8449" y="895788"/>
              <a:ext cx="4815506" cy="592411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4139890" y="2469659"/>
              <a:ext cx="2172010" cy="6086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475120" y="1424512"/>
              <a:ext cx="6758835" cy="5199432"/>
              <a:chOff x="4475120" y="1424512"/>
              <a:chExt cx="6758835" cy="519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18449" y="1424512"/>
                <a:ext cx="4815506" cy="233468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18449" y="3921572"/>
                <a:ext cx="4815506" cy="1244600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4475120" y="4432301"/>
                <a:ext cx="1836780" cy="293331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6418449" y="5379344"/>
                <a:ext cx="4815506" cy="1244600"/>
              </a:xfrm>
              <a:prstGeom prst="rect">
                <a:avLst/>
              </a:prstGeom>
              <a:noFill/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4571690" y="5751950"/>
                <a:ext cx="1740210" cy="281415"/>
              </a:xfrm>
              <a:prstGeom prst="straightConnector1">
                <a:avLst/>
              </a:prstGeom>
              <a:ln w="571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2"/>
    </mc:Choice>
    <mc:Fallback xmlns="">
      <p:transition spd="slow" advTm="34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13027" y="1729063"/>
            <a:ext cx="6026427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Ergonomic/safety concerns of the current process </a:t>
            </a:r>
          </a:p>
          <a:p>
            <a:pPr marL="914400" lvl="2" indent="0">
              <a:buNone/>
            </a:pPr>
            <a:r>
              <a:rPr lang="en-US" sz="2000" dirty="0"/>
              <a:t>- Each one should be color coded for the severity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Green is mild- </a:t>
            </a:r>
            <a:r>
              <a:rPr lang="en-US" i="1" dirty="0"/>
              <a:t>limited concern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Yellow- </a:t>
            </a:r>
            <a:r>
              <a:rPr lang="en-US" i="1" dirty="0"/>
              <a:t>moderate concern, </a:t>
            </a:r>
            <a:r>
              <a:rPr lang="en-US" dirty="0"/>
              <a:t>should be improved through this process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Red- </a:t>
            </a:r>
            <a:r>
              <a:rPr lang="en-US" i="1" dirty="0"/>
              <a:t>severe concern, </a:t>
            </a:r>
            <a:r>
              <a:rPr lang="en-US" dirty="0"/>
              <a:t>needs to be improved immediately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Below, document the current productivity level and how safety and production are affected by one another in the current task.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01" y="505102"/>
            <a:ext cx="4841614" cy="5661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9101" y="569417"/>
            <a:ext cx="4841614" cy="28849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9101" y="3522610"/>
            <a:ext cx="4800142" cy="26436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67198" y="3765825"/>
            <a:ext cx="2390902" cy="15794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46120" y="2121309"/>
            <a:ext cx="5415480" cy="4543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10465039" y="863340"/>
            <a:ext cx="386402" cy="242595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83"/>
    </mc:Choice>
    <mc:Fallback xmlns="">
      <p:transition spd="slow" advTm="55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FUTURE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1"/>
            <a:ext cx="5549900" cy="426719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/>
              <a:t>Future Plan</a:t>
            </a:r>
          </a:p>
          <a:p>
            <a:pPr lvl="1"/>
            <a:r>
              <a:rPr lang="en-US" sz="2000" dirty="0"/>
              <a:t>To be completed after changes for the current task have been discussed and a plan to implement them has been developed.</a:t>
            </a:r>
          </a:p>
          <a:p>
            <a:pPr lvl="1"/>
            <a:r>
              <a:rPr lang="en-US" sz="2000" dirty="0"/>
              <a:t> Safety Improvements</a:t>
            </a:r>
          </a:p>
          <a:p>
            <a:pPr lvl="2"/>
            <a:r>
              <a:rPr lang="en-US" sz="2000" dirty="0"/>
              <a:t>Include at least some of the concerns addressed in the current state section and how they will be improved</a:t>
            </a:r>
          </a:p>
          <a:p>
            <a:pPr lvl="1"/>
            <a:r>
              <a:rPr lang="en-US" sz="2000" dirty="0"/>
              <a:t>Productivity Improvement </a:t>
            </a:r>
          </a:p>
          <a:p>
            <a:pPr lvl="2"/>
            <a:r>
              <a:rPr lang="en-US" sz="2000" dirty="0"/>
              <a:t>Relate to the previous production level and clearly identify how it will be affected by the changes</a:t>
            </a:r>
          </a:p>
          <a:p>
            <a:pPr lvl="1"/>
            <a:r>
              <a:rPr lang="en-US" sz="2000" dirty="0"/>
              <a:t>Task Picture of the improved task set-up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87900" y="120669"/>
            <a:ext cx="6877337" cy="5553446"/>
            <a:chOff x="4787900" y="831869"/>
            <a:chExt cx="6877337" cy="555344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9745" y="831869"/>
              <a:ext cx="4625492" cy="5553446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6999410" y="1257008"/>
              <a:ext cx="4571063" cy="4615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7105028" y="3583576"/>
              <a:ext cx="4505780" cy="81445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787900" y="4277150"/>
              <a:ext cx="2725868" cy="88244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787900" y="2069418"/>
              <a:ext cx="3454400" cy="197779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032052" y="5300040"/>
              <a:ext cx="4505780" cy="81445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088930" y="6003530"/>
              <a:ext cx="1968500" cy="38178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25"/>
    </mc:Choice>
    <mc:Fallback xmlns="">
      <p:transition spd="slow" advTm="31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852" y="369412"/>
            <a:ext cx="4507519" cy="569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FUTURE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4362" y="1830683"/>
            <a:ext cx="7602816" cy="4234276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Ergonomic/safety improvement</a:t>
            </a:r>
          </a:p>
          <a:p>
            <a:pPr marL="914400" lvl="2" indent="0">
              <a:buNone/>
            </a:pPr>
            <a:r>
              <a:rPr lang="en-US" sz="1800" dirty="0"/>
              <a:t>- Should include at least some of the concerns addressed in the current state section and how they will be improved.</a:t>
            </a:r>
          </a:p>
          <a:p>
            <a:pPr marL="914400" lvl="2" indent="0">
              <a:buNone/>
            </a:pPr>
            <a:r>
              <a:rPr lang="en-US" sz="1800" dirty="0"/>
              <a:t>- As before, each one should be color coded for the severity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Communication Plan </a:t>
            </a:r>
          </a:p>
          <a:p>
            <a:pPr marL="914400" lvl="2" indent="0">
              <a:buNone/>
            </a:pPr>
            <a:r>
              <a:rPr lang="en-US" sz="1800" dirty="0"/>
              <a:t>- How employees will be informed of the change </a:t>
            </a:r>
          </a:p>
          <a:p>
            <a:pPr lvl="2">
              <a:buFontTx/>
              <a:buChar char="-"/>
            </a:pPr>
            <a:r>
              <a:rPr lang="en-US" sz="1800" dirty="0"/>
              <a:t>Any documents needed to be created or altered to include the updated task</a:t>
            </a:r>
          </a:p>
          <a:p>
            <a:pPr lvl="2">
              <a:buFontTx/>
              <a:buChar char="-"/>
            </a:pPr>
            <a:r>
              <a:rPr lang="en-US" sz="1800" dirty="0"/>
              <a:t>Document who will be responsible for carrying out the communication plan and when it should be completed 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Sustainability Plan </a:t>
            </a:r>
          </a:p>
          <a:p>
            <a:pPr lvl="2">
              <a:buFontTx/>
              <a:buChar char="-"/>
            </a:pPr>
            <a:r>
              <a:rPr lang="en-US" sz="1800" dirty="0"/>
              <a:t>How the process will be reviewed to ensure it is still operating with the new changes</a:t>
            </a:r>
          </a:p>
          <a:p>
            <a:pPr lvl="2">
              <a:buFontTx/>
              <a:buChar char="-"/>
            </a:pPr>
            <a:r>
              <a:rPr lang="en-US" sz="1800" dirty="0"/>
              <a:t>Could include but it not limited to an audit schedule or updated training documents</a:t>
            </a:r>
          </a:p>
          <a:p>
            <a:pPr lvl="2">
              <a:buFontTx/>
              <a:buChar char="-"/>
            </a:pPr>
            <a:r>
              <a:rPr lang="en-US" sz="1800" dirty="0"/>
              <a:t>Document who will be responsible for carrying out the sustainability plan and when it should be completed by</a:t>
            </a:r>
          </a:p>
        </p:txBody>
      </p:sp>
      <p:sp>
        <p:nvSpPr>
          <p:cNvPr id="13" name="Oval 12"/>
          <p:cNvSpPr/>
          <p:nvPr/>
        </p:nvSpPr>
        <p:spPr>
          <a:xfrm>
            <a:off x="7367852" y="3125656"/>
            <a:ext cx="4507519" cy="821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398744" y="4545852"/>
            <a:ext cx="4476627" cy="8144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68596" y="1992750"/>
            <a:ext cx="7161604" cy="657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>
            <a:off x="10963584" y="833431"/>
            <a:ext cx="386402" cy="242595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30800" y="535709"/>
            <a:ext cx="4644571" cy="25899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2363372" y="2875803"/>
            <a:ext cx="4862829" cy="739594"/>
          </a:xfrm>
          <a:custGeom>
            <a:avLst/>
            <a:gdLst>
              <a:gd name="connsiteX0" fmla="*/ 0 w 4862829"/>
              <a:gd name="connsiteY0" fmla="*/ 50277 h 739594"/>
              <a:gd name="connsiteX1" fmla="*/ 4079631 w 4862829"/>
              <a:gd name="connsiteY1" fmla="*/ 64345 h 739594"/>
              <a:gd name="connsiteX2" fmla="*/ 4754880 w 4862829"/>
              <a:gd name="connsiteY2" fmla="*/ 683323 h 739594"/>
              <a:gd name="connsiteX3" fmla="*/ 4853354 w 4862829"/>
              <a:gd name="connsiteY3" fmla="*/ 711459 h 739594"/>
              <a:gd name="connsiteX4" fmla="*/ 4853354 w 4862829"/>
              <a:gd name="connsiteY4" fmla="*/ 739594 h 73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2829" h="739594">
                <a:moveTo>
                  <a:pt x="0" y="50277"/>
                </a:moveTo>
                <a:cubicBezTo>
                  <a:pt x="1643575" y="4557"/>
                  <a:pt x="3287151" y="-41163"/>
                  <a:pt x="4079631" y="64345"/>
                </a:cubicBezTo>
                <a:cubicBezTo>
                  <a:pt x="4872111" y="169853"/>
                  <a:pt x="4625926" y="575471"/>
                  <a:pt x="4754880" y="683323"/>
                </a:cubicBezTo>
                <a:cubicBezTo>
                  <a:pt x="4883834" y="791175"/>
                  <a:pt x="4836942" y="702081"/>
                  <a:pt x="4853354" y="711459"/>
                </a:cubicBezTo>
                <a:cubicBezTo>
                  <a:pt x="4869766" y="720837"/>
                  <a:pt x="4861560" y="730215"/>
                  <a:pt x="4853354" y="73959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942698">
            <a:off x="7206980" y="3513803"/>
            <a:ext cx="137052" cy="20318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/>
          <p:cNvSpPr/>
          <p:nvPr/>
        </p:nvSpPr>
        <p:spPr>
          <a:xfrm>
            <a:off x="2409366" y="4310673"/>
            <a:ext cx="4862829" cy="739594"/>
          </a:xfrm>
          <a:custGeom>
            <a:avLst/>
            <a:gdLst>
              <a:gd name="connsiteX0" fmla="*/ 0 w 4862829"/>
              <a:gd name="connsiteY0" fmla="*/ 50277 h 739594"/>
              <a:gd name="connsiteX1" fmla="*/ 4079631 w 4862829"/>
              <a:gd name="connsiteY1" fmla="*/ 64345 h 739594"/>
              <a:gd name="connsiteX2" fmla="*/ 4754880 w 4862829"/>
              <a:gd name="connsiteY2" fmla="*/ 683323 h 739594"/>
              <a:gd name="connsiteX3" fmla="*/ 4853354 w 4862829"/>
              <a:gd name="connsiteY3" fmla="*/ 711459 h 739594"/>
              <a:gd name="connsiteX4" fmla="*/ 4853354 w 4862829"/>
              <a:gd name="connsiteY4" fmla="*/ 739594 h 73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2829" h="739594">
                <a:moveTo>
                  <a:pt x="0" y="50277"/>
                </a:moveTo>
                <a:cubicBezTo>
                  <a:pt x="1643575" y="4557"/>
                  <a:pt x="3287151" y="-41163"/>
                  <a:pt x="4079631" y="64345"/>
                </a:cubicBezTo>
                <a:cubicBezTo>
                  <a:pt x="4872111" y="169853"/>
                  <a:pt x="4625926" y="575471"/>
                  <a:pt x="4754880" y="683323"/>
                </a:cubicBezTo>
                <a:cubicBezTo>
                  <a:pt x="4883834" y="791175"/>
                  <a:pt x="4836942" y="702081"/>
                  <a:pt x="4853354" y="711459"/>
                </a:cubicBezTo>
                <a:cubicBezTo>
                  <a:pt x="4869766" y="720837"/>
                  <a:pt x="4861560" y="730215"/>
                  <a:pt x="4853354" y="739594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942698">
            <a:off x="7252974" y="4948673"/>
            <a:ext cx="137052" cy="20318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0"/>
    </mc:Choice>
    <mc:Fallback xmlns="">
      <p:transition spd="slow" advTm="5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4748</TotalTime>
  <Words>408</Words>
  <Application>Microsoft Office PowerPoint</Application>
  <PresentationFormat>Custom</PresentationFormat>
  <Paragraphs>51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INSTRUCTIONS FOR NARRATION</vt:lpstr>
      <vt:lpstr>Modular Value Stream Safety Map  (MOD VSSM)</vt:lpstr>
      <vt:lpstr>PURPOSE</vt:lpstr>
      <vt:lpstr>PROJECT DETAILS</vt:lpstr>
      <vt:lpstr>CURRENT STATE</vt:lpstr>
      <vt:lpstr>CURRENT STATE</vt:lpstr>
      <vt:lpstr>FUTURE PLAN</vt:lpstr>
      <vt:lpstr>FUTURE PLAN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Photo</dc:creator>
  <cp:lastModifiedBy>Alyssa Boudinot</cp:lastModifiedBy>
  <cp:revision>17</cp:revision>
  <dcterms:created xsi:type="dcterms:W3CDTF">2016-09-07T18:56:01Z</dcterms:created>
  <dcterms:modified xsi:type="dcterms:W3CDTF">2017-05-25T01:19:21Z</dcterms:modified>
</cp:coreProperties>
</file>