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94660"/>
  </p:normalViewPr>
  <p:slideViewPr>
    <p:cSldViewPr snapToGrid="0" snapToObjects="1">
      <p:cViewPr>
        <p:scale>
          <a:sx n="57" d="100"/>
          <a:sy n="57" d="100"/>
        </p:scale>
        <p:origin x="-590" y="-19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6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9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9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5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1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5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3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68B0-805D-3748-928E-D348CEE2AE4D}" type="datetimeFigureOut">
              <a:rPr lang="en-US" smtClean="0"/>
              <a:t>5/23/2017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chwerha@ohio.edu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hio.edu/engineering/safety-trainin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146957"/>
            <a:ext cx="10360501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 and Getting Started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23" y="1926771"/>
            <a:ext cx="5731805" cy="1752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>
                <a:solidFill>
                  <a:schemeClr val="tx1"/>
                </a:solidFill>
              </a:rPr>
              <a:t>Integrating Safety with Process Improvement for Sustainable Manufacturing</a:t>
            </a:r>
            <a:endParaRPr lang="en-US" sz="46000" dirty="0">
              <a:solidFill>
                <a:schemeClr val="tx1"/>
              </a:solidFill>
            </a:endParaRPr>
          </a:p>
          <a:p>
            <a:pPr algn="l"/>
            <a:endParaRPr lang="en-US" sz="14400" dirty="0">
              <a:solidFill>
                <a:schemeClr val="tx1"/>
              </a:solidFill>
            </a:endParaRPr>
          </a:p>
          <a:p>
            <a:pPr algn="l"/>
            <a:r>
              <a:rPr lang="en-US" sz="9600" dirty="0">
                <a:solidFill>
                  <a:schemeClr val="tx1"/>
                </a:solidFill>
              </a:rPr>
              <a:t>Developed by:</a:t>
            </a:r>
          </a:p>
          <a:p>
            <a:pPr algn="l"/>
            <a:r>
              <a:rPr lang="en-US" sz="14400" dirty="0">
                <a:solidFill>
                  <a:schemeClr val="tx1"/>
                </a:solidFill>
              </a:rPr>
              <a:t>Diana </a:t>
            </a:r>
            <a:r>
              <a:rPr lang="en-US" sz="14400" dirty="0" err="1">
                <a:solidFill>
                  <a:schemeClr val="tx1"/>
                </a:solidFill>
              </a:rPr>
              <a:t>Schwerha</a:t>
            </a:r>
            <a:r>
              <a:rPr lang="en-US" sz="14400" dirty="0">
                <a:solidFill>
                  <a:schemeClr val="tx1"/>
                </a:solidFill>
              </a:rPr>
              <a:t>, PhD</a:t>
            </a:r>
          </a:p>
          <a:p>
            <a:pPr algn="l"/>
            <a:r>
              <a:rPr lang="en-US" sz="9600" dirty="0">
                <a:solidFill>
                  <a:schemeClr val="tx1"/>
                </a:solidFill>
              </a:rPr>
              <a:t>Graduate Students: Alyssa </a:t>
            </a:r>
            <a:r>
              <a:rPr lang="en-US" sz="9600" dirty="0" err="1">
                <a:solidFill>
                  <a:schemeClr val="tx1"/>
                </a:solidFill>
              </a:rPr>
              <a:t>Boudinot</a:t>
            </a:r>
            <a:r>
              <a:rPr lang="en-US" sz="9600" dirty="0">
                <a:solidFill>
                  <a:schemeClr val="tx1"/>
                </a:solidFill>
              </a:rPr>
              <a:t> and Nick </a:t>
            </a:r>
            <a:r>
              <a:rPr lang="en-US" sz="9600" dirty="0" err="1">
                <a:solidFill>
                  <a:schemeClr val="tx1"/>
                </a:solidFill>
              </a:rPr>
              <a:t>Loree</a:t>
            </a:r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4400" dirty="0">
              <a:solidFill>
                <a:schemeClr val="tx1"/>
              </a:solidFill>
            </a:endParaRPr>
          </a:p>
          <a:p>
            <a:pPr algn="l"/>
            <a:r>
              <a:rPr lang="en-US" sz="8000" dirty="0">
                <a:solidFill>
                  <a:schemeClr val="tx1"/>
                </a:solidFill>
              </a:rPr>
              <a:t>Industrial and Systems Engineering, Russ College of Engineering and Technology at Ohio University</a:t>
            </a:r>
          </a:p>
          <a:p>
            <a:pPr algn="l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494" y="1779813"/>
            <a:ext cx="4560169" cy="427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845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Contact Info: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more information, please contact Dr</a:t>
            </a:r>
            <a:r>
              <a:rPr lang="en-US" dirty="0"/>
              <a:t>. Diana </a:t>
            </a:r>
            <a:r>
              <a:rPr lang="en-US" dirty="0" err="1" smtClean="0"/>
              <a:t>Schwerha</a:t>
            </a:r>
            <a:r>
              <a:rPr lang="en-US" dirty="0"/>
              <a:t> </a:t>
            </a:r>
            <a:r>
              <a:rPr lang="en-US" dirty="0" smtClean="0"/>
              <a:t>at</a:t>
            </a:r>
            <a:r>
              <a:rPr lang="en-US" dirty="0" smtClean="0"/>
              <a:t> </a:t>
            </a:r>
            <a:r>
              <a:rPr lang="en-US" dirty="0">
                <a:hlinkClick r:id="rId3"/>
              </a:rPr>
              <a:t>schwerha@ohio.edu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The training is available at: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://www.ohio.edu/engineering/safety-training/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87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Acknowledgment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This research was made possible by the support of the Ohio Bureau of Workers’ Compensation and their continued dedication to protecting workers’ health and safety throughout their careers. </a:t>
            </a:r>
          </a:p>
          <a:p>
            <a:r>
              <a:rPr lang="en-US" sz="2800" dirty="0"/>
              <a:t>The Ohio Manufacturers’ Associated graciously assisted us in distributing our survey to companies across the state.  We would like to acknowledge their assistance on this important part of the research.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http://www.whio.com/rw/Pub/p7/WHIO/2016/01/13/Images/photos.medleyphoto.85765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445" y="4347754"/>
            <a:ext cx="2731165" cy="164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ohio manufacturing associa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232" y="4396070"/>
            <a:ext cx="4261567" cy="155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11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Acknowledgment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Ohio University team would also like to thank the companies in Ohio that helped to develop and test the tools presented in this </a:t>
            </a:r>
            <a:r>
              <a:rPr lang="en-US" dirty="0" smtClean="0"/>
              <a:t>research.</a:t>
            </a:r>
            <a:endParaRPr lang="en-US" dirty="0" smtClean="0"/>
          </a:p>
          <a:p>
            <a:r>
              <a:rPr lang="en-US" dirty="0" smtClean="0"/>
              <a:t>Without their support and collaboration this research would not have been </a:t>
            </a:r>
            <a:r>
              <a:rPr lang="en-US" dirty="0" smtClean="0"/>
              <a:t>possible.</a:t>
            </a:r>
          </a:p>
          <a:p>
            <a:r>
              <a:rPr lang="en-US" dirty="0" smtClean="0"/>
              <a:t>We would also like to thank the BWC consultants who assisted us in recruiting and working with companies.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65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training was designed </a:t>
            </a:r>
            <a:r>
              <a:rPr lang="en-US" dirty="0"/>
              <a:t>to help companies integrate safety and ergonomics with process improvement, quality, and </a:t>
            </a:r>
            <a:r>
              <a:rPr lang="en-US" dirty="0" smtClean="0"/>
              <a:t>productivity.</a:t>
            </a:r>
            <a:endParaRPr lang="en-US" dirty="0"/>
          </a:p>
          <a:p>
            <a:r>
              <a:rPr lang="en-US" dirty="0" smtClean="0"/>
              <a:t>It provides a framework </a:t>
            </a:r>
            <a:r>
              <a:rPr lang="en-US" dirty="0"/>
              <a:t>for ongoing improvement </a:t>
            </a:r>
            <a:r>
              <a:rPr lang="en-US" dirty="0" smtClean="0"/>
              <a:t>efforts.</a:t>
            </a:r>
          </a:p>
          <a:p>
            <a:r>
              <a:rPr lang="en-US" dirty="0" smtClean="0"/>
              <a:t>The training modules can be used together or individually.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36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Who can use these tools?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Managers or supervisors</a:t>
            </a:r>
          </a:p>
          <a:p>
            <a:r>
              <a:rPr lang="en-US" dirty="0"/>
              <a:t>Safety personnel</a:t>
            </a:r>
          </a:p>
          <a:p>
            <a:r>
              <a:rPr lang="en-US" dirty="0"/>
              <a:t>Safety Committees</a:t>
            </a:r>
          </a:p>
          <a:p>
            <a:r>
              <a:rPr lang="en-US" dirty="0"/>
              <a:t>Kaizen or Continuous Improvement teams</a:t>
            </a:r>
          </a:p>
        </p:txBody>
      </p:sp>
    </p:spTree>
    <p:extLst>
      <p:ext uri="{BB962C8B-B14F-4D97-AF65-F5344CB8AC3E}">
        <p14:creationId xmlns:p14="http://schemas.microsoft.com/office/powerpoint/2010/main" val="177961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What are the tools?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4 Core Tools</a:t>
            </a:r>
          </a:p>
          <a:p>
            <a:pPr lvl="1"/>
            <a:r>
              <a:rPr lang="en-US" dirty="0"/>
              <a:t>Process Map</a:t>
            </a:r>
          </a:p>
          <a:p>
            <a:pPr lvl="1"/>
            <a:r>
              <a:rPr lang="en-US" dirty="0"/>
              <a:t>Prioritization Tool</a:t>
            </a:r>
          </a:p>
          <a:p>
            <a:pPr lvl="1"/>
            <a:r>
              <a:rPr lang="en-US" dirty="0"/>
              <a:t>Modular Value Stream Safety Map (MOD VSSM)</a:t>
            </a:r>
          </a:p>
          <a:p>
            <a:pPr lvl="1"/>
            <a:r>
              <a:rPr lang="en-US" dirty="0"/>
              <a:t>Training Document</a:t>
            </a:r>
          </a:p>
          <a:p>
            <a:r>
              <a:rPr lang="en-US" dirty="0"/>
              <a:t>Additional Tools</a:t>
            </a:r>
          </a:p>
          <a:p>
            <a:pPr lvl="1"/>
            <a:r>
              <a:rPr lang="en-US" dirty="0"/>
              <a:t>Poke-Yoke for Safety Requirements</a:t>
            </a:r>
          </a:p>
          <a:p>
            <a:pPr lvl="1"/>
            <a:r>
              <a:rPr lang="en-US" dirty="0"/>
              <a:t>Distraction Tool</a:t>
            </a:r>
          </a:p>
          <a:p>
            <a:pPr lvl="1"/>
            <a:r>
              <a:rPr lang="en-US" dirty="0"/>
              <a:t>Safety/Process Improvement Progress Summary</a:t>
            </a:r>
          </a:p>
        </p:txBody>
      </p:sp>
    </p:spTree>
    <p:extLst>
      <p:ext uri="{BB962C8B-B14F-4D97-AF65-F5344CB8AC3E}">
        <p14:creationId xmlns:p14="http://schemas.microsoft.com/office/powerpoint/2010/main" val="17388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Support for each tool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each tool there are the following components and support </a:t>
            </a:r>
            <a:r>
              <a:rPr lang="en-US" dirty="0" smtClean="0"/>
              <a:t>materials:</a:t>
            </a:r>
            <a:endParaRPr lang="en-US" dirty="0"/>
          </a:p>
          <a:p>
            <a:pPr lvl="1"/>
            <a:r>
              <a:rPr lang="en-US" dirty="0"/>
              <a:t>Instructional Word Document</a:t>
            </a:r>
          </a:p>
          <a:p>
            <a:pPr lvl="1"/>
            <a:r>
              <a:rPr lang="en-US" dirty="0"/>
              <a:t>Instruction PowerPoint</a:t>
            </a:r>
          </a:p>
          <a:p>
            <a:pPr lvl="1"/>
            <a:r>
              <a:rPr lang="en-US" dirty="0"/>
              <a:t>Voiceover PowerPoint for coordinators to familiarize themselves with the tool</a:t>
            </a:r>
          </a:p>
          <a:p>
            <a:pPr lvl="1"/>
            <a:r>
              <a:rPr lang="en-US" dirty="0"/>
              <a:t>Transcript of Voiceover</a:t>
            </a:r>
          </a:p>
          <a:p>
            <a:pPr lvl="1"/>
            <a:r>
              <a:rPr lang="en-US" dirty="0"/>
              <a:t>The tool itself (Excel document)</a:t>
            </a:r>
          </a:p>
          <a:p>
            <a:pPr lvl="1"/>
            <a:r>
              <a:rPr lang="en-US" dirty="0"/>
              <a:t>Example of tool filled in (additional Excel Document)</a:t>
            </a:r>
          </a:p>
          <a:p>
            <a:r>
              <a:rPr lang="en-US" dirty="0"/>
              <a:t>Also all tools can be found in one Excel Workbook if </a:t>
            </a:r>
            <a:r>
              <a:rPr lang="en-US" dirty="0" smtClean="0"/>
              <a:t>the entire </a:t>
            </a:r>
            <a:r>
              <a:rPr lang="en-US" dirty="0"/>
              <a:t>package is used</a:t>
            </a:r>
          </a:p>
        </p:txBody>
      </p:sp>
    </p:spTree>
    <p:extLst>
      <p:ext uri="{BB962C8B-B14F-4D97-AF65-F5344CB8AC3E}">
        <p14:creationId xmlns:p14="http://schemas.microsoft.com/office/powerpoint/2010/main" val="2510215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Using the tools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4 Core Tools are designed to be used together to frame a </a:t>
            </a:r>
            <a:r>
              <a:rPr lang="en-US" dirty="0" smtClean="0"/>
              <a:t>continuous improvement program for </a:t>
            </a:r>
            <a:r>
              <a:rPr lang="en-US" dirty="0"/>
              <a:t>both safety/ergonomics as well as productivity and quality over </a:t>
            </a:r>
            <a:r>
              <a:rPr lang="en-US" dirty="0" smtClean="0"/>
              <a:t>time.</a:t>
            </a:r>
            <a:endParaRPr lang="en-US" dirty="0"/>
          </a:p>
          <a:p>
            <a:r>
              <a:rPr lang="en-US" dirty="0" smtClean="0"/>
              <a:t>However, the </a:t>
            </a:r>
            <a:r>
              <a:rPr lang="en-US" dirty="0"/>
              <a:t>tools can be used </a:t>
            </a:r>
            <a:r>
              <a:rPr lang="en-US" dirty="0" smtClean="0"/>
              <a:t>individually.</a:t>
            </a:r>
            <a:endParaRPr lang="en-US" dirty="0"/>
          </a:p>
          <a:p>
            <a:pPr lvl="1"/>
            <a:r>
              <a:rPr lang="en-US" dirty="0" smtClean="0"/>
              <a:t>For example, a company may use the MOD </a:t>
            </a:r>
            <a:r>
              <a:rPr lang="en-US" dirty="0"/>
              <a:t>VSSM for one intervention </a:t>
            </a:r>
            <a:endParaRPr lang="en-US" dirty="0" smtClean="0"/>
          </a:p>
          <a:p>
            <a:r>
              <a:rPr lang="en-US" dirty="0" smtClean="0"/>
              <a:t>We recommend reading the instructions first and then listening or viewing the PP.</a:t>
            </a:r>
          </a:p>
          <a:p>
            <a:r>
              <a:rPr lang="en-US" dirty="0" smtClean="0"/>
              <a:t>The tools are meant to be used by cross-functional teams.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54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13381"/>
            <a:ext cx="10969943" cy="1143000"/>
          </a:xfrm>
        </p:spPr>
        <p:txBody>
          <a:bodyPr/>
          <a:lstStyle/>
          <a:p>
            <a:pPr algn="l"/>
            <a:r>
              <a:rPr lang="en-US" b="1" dirty="0"/>
              <a:t>Time to get started!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These tools are meant to save time and bring personnel together from different </a:t>
            </a:r>
            <a:r>
              <a:rPr lang="en-US" dirty="0" smtClean="0"/>
              <a:t>departments.</a:t>
            </a:r>
          </a:p>
          <a:p>
            <a:r>
              <a:rPr lang="en-US" dirty="0" smtClean="0"/>
              <a:t>They allow individuals</a:t>
            </a:r>
            <a:r>
              <a:rPr lang="en-US" dirty="0" smtClean="0"/>
              <a:t> </a:t>
            </a:r>
            <a:r>
              <a:rPr lang="en-US" dirty="0"/>
              <a:t>with different perspectives and </a:t>
            </a:r>
            <a:r>
              <a:rPr lang="en-US" dirty="0" smtClean="0"/>
              <a:t>priorities to dialogue.</a:t>
            </a:r>
            <a:endParaRPr lang="en-US" dirty="0"/>
          </a:p>
          <a:p>
            <a:r>
              <a:rPr lang="en-US" dirty="0" smtClean="0"/>
              <a:t>They can be used in facilities that have </a:t>
            </a:r>
            <a:r>
              <a:rPr lang="en-US" dirty="0"/>
              <a:t>a heavy </a:t>
            </a:r>
            <a:r>
              <a:rPr lang="en-US" dirty="0" smtClean="0"/>
              <a:t>Lean </a:t>
            </a:r>
            <a:r>
              <a:rPr lang="en-US" dirty="0"/>
              <a:t>or </a:t>
            </a:r>
            <a:r>
              <a:rPr lang="en-US" dirty="0" smtClean="0"/>
              <a:t>Six </a:t>
            </a:r>
            <a:r>
              <a:rPr lang="en-US" dirty="0"/>
              <a:t>S</a:t>
            </a:r>
            <a:r>
              <a:rPr lang="en-US" dirty="0" smtClean="0"/>
              <a:t>igma presence</a:t>
            </a:r>
            <a:r>
              <a:rPr lang="en-US" dirty="0"/>
              <a:t> </a:t>
            </a:r>
            <a:r>
              <a:rPr lang="en-US" dirty="0" smtClean="0"/>
              <a:t>or with those that are </a:t>
            </a:r>
            <a:r>
              <a:rPr lang="en-US" dirty="0"/>
              <a:t>just getting </a:t>
            </a:r>
            <a:r>
              <a:rPr lang="en-US" dirty="0" smtClean="0"/>
              <a:t>started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smtClean="0"/>
              <a:t>The program provides </a:t>
            </a:r>
            <a:r>
              <a:rPr lang="en-US" dirty="0"/>
              <a:t>a framework for holistic process improvement all while protecting the most important asset: your workers!</a:t>
            </a:r>
          </a:p>
        </p:txBody>
      </p:sp>
    </p:spTree>
    <p:extLst>
      <p:ext uri="{BB962C8B-B14F-4D97-AF65-F5344CB8AC3E}">
        <p14:creationId xmlns:p14="http://schemas.microsoft.com/office/powerpoint/2010/main" val="932603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503</Words>
  <Application>Microsoft Office PowerPoint</Application>
  <PresentationFormat>Custom</PresentationFormat>
  <Paragraphs>57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Introduction and Getting Started </vt:lpstr>
      <vt:lpstr>Acknowledgment </vt:lpstr>
      <vt:lpstr>Acknowledgment </vt:lpstr>
      <vt:lpstr>Purpose</vt:lpstr>
      <vt:lpstr>Who can use these tools?</vt:lpstr>
      <vt:lpstr>What are the tools?</vt:lpstr>
      <vt:lpstr>Support for each tool</vt:lpstr>
      <vt:lpstr>Using the tools</vt:lpstr>
      <vt:lpstr>Time to get started!</vt:lpstr>
      <vt:lpstr>Contact Info:</vt:lpstr>
    </vt:vector>
  </TitlesOfParts>
  <Company>Ohio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Photo</dc:creator>
  <cp:lastModifiedBy>Diana Schwerha</cp:lastModifiedBy>
  <cp:revision>23</cp:revision>
  <dcterms:created xsi:type="dcterms:W3CDTF">2016-09-07T18:56:01Z</dcterms:created>
  <dcterms:modified xsi:type="dcterms:W3CDTF">2017-05-23T13:55:06Z</dcterms:modified>
</cp:coreProperties>
</file>